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handoutMasterIdLst>
    <p:handoutMasterId r:id="rId11"/>
  </p:handoutMasterIdLst>
  <p:sldIdLst>
    <p:sldId id="256" r:id="rId2"/>
    <p:sldId id="257" r:id="rId3"/>
    <p:sldId id="258" r:id="rId4"/>
    <p:sldId id="259" r:id="rId5"/>
    <p:sldId id="260" r:id="rId6"/>
    <p:sldId id="264" r:id="rId7"/>
    <p:sldId id="265" r:id="rId8"/>
    <p:sldId id="262" r:id="rId9"/>
    <p:sldId id="263" r:id="rId10"/>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500" y="-90"/>
      </p:cViewPr>
      <p:guideLst>
        <p:guide orient="horz" pos="2160"/>
        <p:guide pos="2880"/>
      </p:guideLst>
    </p:cSldViewPr>
  </p:slideViewPr>
  <p:notesTextViewPr>
    <p:cViewPr>
      <p:scale>
        <a:sx n="100" d="100"/>
        <a:sy n="100" d="100"/>
      </p:scale>
      <p:origin x="0" y="0"/>
    </p:cViewPr>
  </p:notesTextViewPr>
  <p:notesViewPr>
    <p:cSldViewPr>
      <p:cViewPr varScale="1">
        <p:scale>
          <a:sx n="55" d="100"/>
          <a:sy n="55" d="100"/>
        </p:scale>
        <p:origin x="-2892"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F77A759-0ABE-4A3E-8204-07509FAD1516}" type="datetimeFigureOut">
              <a:rPr lang="pl-PL" smtClean="0"/>
              <a:pPr/>
              <a:t>20.05.2021</a:t>
            </a:fld>
            <a:endParaRPr lang="pl-PL"/>
          </a:p>
        </p:txBody>
      </p:sp>
      <p:sp>
        <p:nvSpPr>
          <p:cNvPr id="4" name="Symbol zastępczy stopki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029BBC0-1FC3-4B74-8254-6874C5F4C2A1}" type="slidenum">
              <a:rPr lang="pl-PL" smtClean="0"/>
              <a:pPr/>
              <a:t>‹#›</a:t>
            </a:fld>
            <a:endParaRPr lang="pl-PL"/>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Łącznik prosty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ytuł 28"/>
          <p:cNvSpPr>
            <a:spLocks noGrp="1"/>
          </p:cNvSpPr>
          <p:nvPr>
            <p:ph type="ctrTitle"/>
          </p:nvPr>
        </p:nvSpPr>
        <p:spPr>
          <a:xfrm>
            <a:off x="381000" y="4853411"/>
            <a:ext cx="8458200" cy="1222375"/>
          </a:xfrm>
        </p:spPr>
        <p:txBody>
          <a:bodyPr anchor="t"/>
          <a:lstStyle/>
          <a:p>
            <a:r>
              <a:rPr kumimoji="0" lang="pl-PL" smtClean="0"/>
              <a:t>Kliknij, aby edytować styl</a:t>
            </a:r>
            <a:endParaRPr kumimoji="0" lang="en-US"/>
          </a:p>
        </p:txBody>
      </p:sp>
      <p:sp>
        <p:nvSpPr>
          <p:cNvPr id="9" name="Podtytuł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l-PL" smtClean="0"/>
              <a:t>Kliknij, aby edytować styl wzorca podtytułu</a:t>
            </a:r>
            <a:endParaRPr kumimoji="0" lang="en-US"/>
          </a:p>
        </p:txBody>
      </p:sp>
      <p:sp>
        <p:nvSpPr>
          <p:cNvPr id="16" name="Symbol zastępczy daty 15"/>
          <p:cNvSpPr>
            <a:spLocks noGrp="1"/>
          </p:cNvSpPr>
          <p:nvPr>
            <p:ph type="dt" sz="half" idx="10"/>
          </p:nvPr>
        </p:nvSpPr>
        <p:spPr/>
        <p:txBody>
          <a:bodyPr/>
          <a:lstStyle/>
          <a:p>
            <a:fld id="{7D73A42E-B4C0-4853-AE8B-82F48C7A5AAE}" type="datetimeFigureOut">
              <a:rPr lang="pl-PL" smtClean="0"/>
              <a:pPr/>
              <a:t>20.05.2021</a:t>
            </a:fld>
            <a:endParaRPr lang="pl-PL"/>
          </a:p>
        </p:txBody>
      </p:sp>
      <p:sp>
        <p:nvSpPr>
          <p:cNvPr id="2" name="Symbol zastępczy stopki 1"/>
          <p:cNvSpPr>
            <a:spLocks noGrp="1"/>
          </p:cNvSpPr>
          <p:nvPr>
            <p:ph type="ftr" sz="quarter" idx="11"/>
          </p:nvPr>
        </p:nvSpPr>
        <p:spPr/>
        <p:txBody>
          <a:bodyPr/>
          <a:lstStyle/>
          <a:p>
            <a:endParaRPr lang="pl-PL"/>
          </a:p>
        </p:txBody>
      </p:sp>
      <p:sp>
        <p:nvSpPr>
          <p:cNvPr id="15" name="Symbol zastępczy numeru slajdu 14"/>
          <p:cNvSpPr>
            <a:spLocks noGrp="1"/>
          </p:cNvSpPr>
          <p:nvPr>
            <p:ph type="sldNum" sz="quarter" idx="12"/>
          </p:nvPr>
        </p:nvSpPr>
        <p:spPr>
          <a:xfrm>
            <a:off x="8229600" y="6473952"/>
            <a:ext cx="758952" cy="246888"/>
          </a:xfrm>
        </p:spPr>
        <p:txBody>
          <a:bodyPr/>
          <a:lstStyle/>
          <a:p>
            <a:fld id="{BB00EC6B-B2F7-4E5B-9B1E-97E7874024B4}" type="slidenum">
              <a:rPr lang="pl-PL" smtClean="0"/>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7D73A42E-B4C0-4853-AE8B-82F48C7A5AAE}" type="datetimeFigureOut">
              <a:rPr lang="pl-PL" smtClean="0"/>
              <a:pPr/>
              <a:t>20.05.2021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BB00EC6B-B2F7-4E5B-9B1E-97E7874024B4}"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858000" y="549276"/>
            <a:ext cx="1828800" cy="5851525"/>
          </a:xfrm>
        </p:spPr>
        <p:txBody>
          <a:bodyPr vert="eaVer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549276"/>
            <a:ext cx="6248400" cy="5851525"/>
          </a:xfrm>
        </p:spPr>
        <p:txBody>
          <a:bodyPr vert="eaVer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p>
            <a:fld id="{7D73A42E-B4C0-4853-AE8B-82F48C7A5AAE}" type="datetimeFigureOut">
              <a:rPr lang="pl-PL" smtClean="0"/>
              <a:pPr/>
              <a:t>20.05.2021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BB00EC6B-B2F7-4E5B-9B1E-97E7874024B4}"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2" name="Tytuł 21"/>
          <p:cNvSpPr>
            <a:spLocks noGrp="1"/>
          </p:cNvSpPr>
          <p:nvPr>
            <p:ph type="title"/>
          </p:nvPr>
        </p:nvSpPr>
        <p:spPr/>
        <p:txBody>
          <a:bodyPr/>
          <a:lstStyle/>
          <a:p>
            <a:r>
              <a:rPr kumimoji="0" lang="pl-PL" smtClean="0"/>
              <a:t>Kliknij, aby edytować styl</a:t>
            </a:r>
            <a:endParaRPr kumimoji="0" lang="en-US"/>
          </a:p>
        </p:txBody>
      </p:sp>
      <p:sp>
        <p:nvSpPr>
          <p:cNvPr id="27" name="Symbol zastępczy zawartości 26"/>
          <p:cNvSpPr>
            <a:spLocks noGrp="1"/>
          </p:cNvSpPr>
          <p:nvPr>
            <p:ph idx="1"/>
          </p:nvPr>
        </p:nvSpPr>
        <p:spPr/>
        <p:txBody>
          <a:body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25" name="Symbol zastępczy daty 24"/>
          <p:cNvSpPr>
            <a:spLocks noGrp="1"/>
          </p:cNvSpPr>
          <p:nvPr>
            <p:ph type="dt" sz="half" idx="10"/>
          </p:nvPr>
        </p:nvSpPr>
        <p:spPr/>
        <p:txBody>
          <a:bodyPr/>
          <a:lstStyle/>
          <a:p>
            <a:fld id="{7D73A42E-B4C0-4853-AE8B-82F48C7A5AAE}" type="datetimeFigureOut">
              <a:rPr lang="pl-PL" smtClean="0"/>
              <a:pPr/>
              <a:t>20.05.2021</a:t>
            </a:fld>
            <a:endParaRPr lang="pl-PL"/>
          </a:p>
        </p:txBody>
      </p:sp>
      <p:sp>
        <p:nvSpPr>
          <p:cNvPr id="19" name="Symbol zastępczy stopki 18"/>
          <p:cNvSpPr>
            <a:spLocks noGrp="1"/>
          </p:cNvSpPr>
          <p:nvPr>
            <p:ph type="ftr" sz="quarter" idx="11"/>
          </p:nvPr>
        </p:nvSpPr>
        <p:spPr>
          <a:xfrm>
            <a:off x="3581400" y="76200"/>
            <a:ext cx="2895600" cy="288925"/>
          </a:xfrm>
        </p:spPr>
        <p:txBody>
          <a:bodyPr/>
          <a:lstStyle/>
          <a:p>
            <a:endParaRPr lang="pl-PL"/>
          </a:p>
        </p:txBody>
      </p:sp>
      <p:sp>
        <p:nvSpPr>
          <p:cNvPr id="16" name="Symbol zastępczy numeru slajdu 15"/>
          <p:cNvSpPr>
            <a:spLocks noGrp="1"/>
          </p:cNvSpPr>
          <p:nvPr>
            <p:ph type="sldNum" sz="quarter" idx="12"/>
          </p:nvPr>
        </p:nvSpPr>
        <p:spPr>
          <a:xfrm>
            <a:off x="8229600" y="6473952"/>
            <a:ext cx="758952" cy="246888"/>
          </a:xfrm>
        </p:spPr>
        <p:txBody>
          <a:bodyPr/>
          <a:lstStyle/>
          <a:p>
            <a:fld id="{BB00EC6B-B2F7-4E5B-9B1E-97E7874024B4}"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bg>
      <p:bgRef idx="1003">
        <a:schemeClr val="bg2"/>
      </p:bgRef>
    </p:bg>
    <p:spTree>
      <p:nvGrpSpPr>
        <p:cNvPr id="1" name=""/>
        <p:cNvGrpSpPr/>
        <p:nvPr/>
      </p:nvGrpSpPr>
      <p:grpSpPr>
        <a:xfrm>
          <a:off x="0" y="0"/>
          <a:ext cx="0" cy="0"/>
          <a:chOff x="0" y="0"/>
          <a:chExt cx="0" cy="0"/>
        </a:xfrm>
      </p:grpSpPr>
      <p:sp>
        <p:nvSpPr>
          <p:cNvPr id="7" name="Łącznik prosty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ymbol zastępczy tekstu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l-PL" smtClean="0"/>
              <a:t>Kliknij, aby edytować style wzorca tekstu</a:t>
            </a:r>
          </a:p>
        </p:txBody>
      </p:sp>
      <p:sp>
        <p:nvSpPr>
          <p:cNvPr id="19" name="Symbol zastępczy daty 18"/>
          <p:cNvSpPr>
            <a:spLocks noGrp="1"/>
          </p:cNvSpPr>
          <p:nvPr>
            <p:ph type="dt" sz="half" idx="10"/>
          </p:nvPr>
        </p:nvSpPr>
        <p:spPr/>
        <p:txBody>
          <a:bodyPr/>
          <a:lstStyle/>
          <a:p>
            <a:fld id="{7D73A42E-B4C0-4853-AE8B-82F48C7A5AAE}" type="datetimeFigureOut">
              <a:rPr lang="pl-PL" smtClean="0"/>
              <a:pPr/>
              <a:t>20.05.2021</a:t>
            </a:fld>
            <a:endParaRPr lang="pl-PL"/>
          </a:p>
        </p:txBody>
      </p:sp>
      <p:sp>
        <p:nvSpPr>
          <p:cNvPr id="11" name="Symbol zastępczy stopki 10"/>
          <p:cNvSpPr>
            <a:spLocks noGrp="1"/>
          </p:cNvSpPr>
          <p:nvPr>
            <p:ph type="ftr" sz="quarter" idx="11"/>
          </p:nvPr>
        </p:nvSpPr>
        <p:spPr/>
        <p:txBody>
          <a:bodyPr/>
          <a:lstStyle/>
          <a:p>
            <a:endParaRPr lang="pl-PL"/>
          </a:p>
        </p:txBody>
      </p:sp>
      <p:sp>
        <p:nvSpPr>
          <p:cNvPr id="16" name="Symbol zastępczy numeru slajdu 15"/>
          <p:cNvSpPr>
            <a:spLocks noGrp="1"/>
          </p:cNvSpPr>
          <p:nvPr>
            <p:ph type="sldNum" sz="quarter" idx="12"/>
          </p:nvPr>
        </p:nvSpPr>
        <p:spPr/>
        <p:txBody>
          <a:bodyPr/>
          <a:lstStyle/>
          <a:p>
            <a:fld id="{BB00EC6B-B2F7-4E5B-9B1E-97E7874024B4}" type="slidenum">
              <a:rPr lang="pl-PL" smtClean="0"/>
              <a:pPr/>
              <a:t>‹#›</a:t>
            </a:fld>
            <a:endParaRPr lang="pl-PL"/>
          </a:p>
        </p:txBody>
      </p:sp>
      <p:sp>
        <p:nvSpPr>
          <p:cNvPr id="8" name="Tytuł 7"/>
          <p:cNvSpPr>
            <a:spLocks noGrp="1"/>
          </p:cNvSpPr>
          <p:nvPr>
            <p:ph type="title"/>
          </p:nvPr>
        </p:nvSpPr>
        <p:spPr>
          <a:xfrm>
            <a:off x="180475" y="2947085"/>
            <a:ext cx="8686800" cy="1184825"/>
          </a:xfrm>
        </p:spPr>
        <p:txBody>
          <a:bodyPr rtlCol="0" anchor="t"/>
          <a:lstStyle>
            <a:lvl1pPr algn="r">
              <a:defRPr/>
            </a:lvl1pPr>
          </a:lstStyle>
          <a:p>
            <a:r>
              <a:rPr kumimoji="0" lang="pl-PL" smtClean="0"/>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0" name="Tytuł 19"/>
          <p:cNvSpPr>
            <a:spLocks noGrp="1"/>
          </p:cNvSpPr>
          <p:nvPr>
            <p:ph type="title"/>
          </p:nvPr>
        </p:nvSpPr>
        <p:spPr>
          <a:xfrm>
            <a:off x="301752" y="457200"/>
            <a:ext cx="8686800" cy="841248"/>
          </a:xfrm>
        </p:spPr>
        <p:txBody>
          <a:bodyPr/>
          <a:lstStyle/>
          <a:p>
            <a:r>
              <a:rPr kumimoji="0" lang="pl-PL" smtClean="0"/>
              <a:t>Kliknij, aby edytować styl</a:t>
            </a:r>
            <a:endParaRPr kumimoji="0" lang="en-US"/>
          </a:p>
        </p:txBody>
      </p:sp>
      <p:sp>
        <p:nvSpPr>
          <p:cNvPr id="14" name="Symbol zastępczy zawartości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13" name="Symbol zastępczy zawartości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21" name="Symbol zastępczy daty 20"/>
          <p:cNvSpPr>
            <a:spLocks noGrp="1"/>
          </p:cNvSpPr>
          <p:nvPr>
            <p:ph type="dt" sz="half" idx="10"/>
          </p:nvPr>
        </p:nvSpPr>
        <p:spPr/>
        <p:txBody>
          <a:bodyPr/>
          <a:lstStyle/>
          <a:p>
            <a:fld id="{7D73A42E-B4C0-4853-AE8B-82F48C7A5AAE}" type="datetimeFigureOut">
              <a:rPr lang="pl-PL" smtClean="0"/>
              <a:pPr/>
              <a:t>20.05.2021</a:t>
            </a:fld>
            <a:endParaRPr lang="pl-PL"/>
          </a:p>
        </p:txBody>
      </p:sp>
      <p:sp>
        <p:nvSpPr>
          <p:cNvPr id="10" name="Symbol zastępczy stopki 9"/>
          <p:cNvSpPr>
            <a:spLocks noGrp="1"/>
          </p:cNvSpPr>
          <p:nvPr>
            <p:ph type="ftr" sz="quarter" idx="11"/>
          </p:nvPr>
        </p:nvSpPr>
        <p:spPr/>
        <p:txBody>
          <a:bodyPr/>
          <a:lstStyle/>
          <a:p>
            <a:endParaRPr lang="pl-PL"/>
          </a:p>
        </p:txBody>
      </p:sp>
      <p:sp>
        <p:nvSpPr>
          <p:cNvPr id="31" name="Symbol zastępczy numeru slajdu 30"/>
          <p:cNvSpPr>
            <a:spLocks noGrp="1"/>
          </p:cNvSpPr>
          <p:nvPr>
            <p:ph type="sldNum" sz="quarter" idx="12"/>
          </p:nvPr>
        </p:nvSpPr>
        <p:spPr/>
        <p:txBody>
          <a:bodyPr/>
          <a:lstStyle/>
          <a:p>
            <a:fld id="{BB00EC6B-B2F7-4E5B-9B1E-97E7874024B4}"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spTree>
      <p:nvGrpSpPr>
        <p:cNvPr id="1" name=""/>
        <p:cNvGrpSpPr/>
        <p:nvPr/>
      </p:nvGrpSpPr>
      <p:grpSpPr>
        <a:xfrm>
          <a:off x="0" y="0"/>
          <a:ext cx="0" cy="0"/>
          <a:chOff x="0" y="0"/>
          <a:chExt cx="0" cy="0"/>
        </a:xfrm>
      </p:grpSpPr>
      <p:sp>
        <p:nvSpPr>
          <p:cNvPr id="29" name="Tytuł 28"/>
          <p:cNvSpPr>
            <a:spLocks noGrp="1"/>
          </p:cNvSpPr>
          <p:nvPr>
            <p:ph type="title"/>
          </p:nvPr>
        </p:nvSpPr>
        <p:spPr>
          <a:xfrm>
            <a:off x="304800" y="5410200"/>
            <a:ext cx="8610600" cy="882650"/>
          </a:xfrm>
        </p:spPr>
        <p:txBody>
          <a:bodyPr anchor="ctr"/>
          <a:lstStyle>
            <a:lvl1pPr>
              <a:defRPr/>
            </a:lvl1pPr>
          </a:lstStyle>
          <a:p>
            <a:r>
              <a:rPr kumimoji="0" lang="pl-PL" smtClean="0"/>
              <a:t>Kliknij, aby edytować styl</a:t>
            </a:r>
            <a:endParaRPr kumimoji="0" lang="en-US"/>
          </a:p>
        </p:txBody>
      </p:sp>
      <p:sp>
        <p:nvSpPr>
          <p:cNvPr id="13" name="Symbol zastępczy tekstu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pl-PL" smtClean="0"/>
              <a:t>Kliknij, aby edytować style wzorca tekstu</a:t>
            </a:r>
          </a:p>
        </p:txBody>
      </p:sp>
      <p:sp>
        <p:nvSpPr>
          <p:cNvPr id="25" name="Symbol zastępczy tekstu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pl-PL" smtClean="0"/>
              <a:t>Kliknij, aby edytować style wzorca tekstu</a:t>
            </a:r>
          </a:p>
        </p:txBody>
      </p:sp>
      <p:sp>
        <p:nvSpPr>
          <p:cNvPr id="4" name="Symbol zastępczy zawartości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28" name="Symbol zastępczy zawartości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10" name="Symbol zastępczy daty 9"/>
          <p:cNvSpPr>
            <a:spLocks noGrp="1"/>
          </p:cNvSpPr>
          <p:nvPr>
            <p:ph type="dt" sz="half" idx="10"/>
          </p:nvPr>
        </p:nvSpPr>
        <p:spPr/>
        <p:txBody>
          <a:bodyPr/>
          <a:lstStyle/>
          <a:p>
            <a:fld id="{7D73A42E-B4C0-4853-AE8B-82F48C7A5AAE}" type="datetimeFigureOut">
              <a:rPr lang="pl-PL" smtClean="0"/>
              <a:pPr/>
              <a:t>20.05.2021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a:xfrm>
            <a:off x="8229600" y="6477000"/>
            <a:ext cx="762000" cy="246888"/>
          </a:xfrm>
        </p:spPr>
        <p:txBody>
          <a:bodyPr/>
          <a:lstStyle/>
          <a:p>
            <a:fld id="{BB00EC6B-B2F7-4E5B-9B1E-97E7874024B4}" type="slidenum">
              <a:rPr lang="pl-PL" smtClean="0"/>
              <a:pPr/>
              <a:t>‹#›</a:t>
            </a:fld>
            <a:endParaRPr lang="pl-PL"/>
          </a:p>
        </p:txBody>
      </p:sp>
      <p:sp>
        <p:nvSpPr>
          <p:cNvPr id="11" name="Łącznik prosty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30" name="Tytuł 29"/>
          <p:cNvSpPr>
            <a:spLocks noGrp="1"/>
          </p:cNvSpPr>
          <p:nvPr>
            <p:ph type="title"/>
          </p:nvPr>
        </p:nvSpPr>
        <p:spPr>
          <a:xfrm>
            <a:off x="301752" y="457200"/>
            <a:ext cx="8686800" cy="841248"/>
          </a:xfrm>
        </p:spPr>
        <p:txBody>
          <a:bodyPr/>
          <a:lstStyle/>
          <a:p>
            <a:r>
              <a:rPr kumimoji="0" lang="pl-PL" smtClean="0"/>
              <a:t>Kliknij, aby edytować styl</a:t>
            </a:r>
            <a:endParaRPr kumimoji="0" lang="en-US"/>
          </a:p>
        </p:txBody>
      </p:sp>
      <p:sp>
        <p:nvSpPr>
          <p:cNvPr id="12" name="Symbol zastępczy daty 11"/>
          <p:cNvSpPr>
            <a:spLocks noGrp="1"/>
          </p:cNvSpPr>
          <p:nvPr>
            <p:ph type="dt" sz="half" idx="10"/>
          </p:nvPr>
        </p:nvSpPr>
        <p:spPr/>
        <p:txBody>
          <a:bodyPr/>
          <a:lstStyle/>
          <a:p>
            <a:fld id="{7D73A42E-B4C0-4853-AE8B-82F48C7A5AAE}" type="datetimeFigureOut">
              <a:rPr lang="pl-PL" smtClean="0"/>
              <a:pPr/>
              <a:t>20.05.2021</a:t>
            </a:fld>
            <a:endParaRPr lang="pl-PL"/>
          </a:p>
        </p:txBody>
      </p:sp>
      <p:sp>
        <p:nvSpPr>
          <p:cNvPr id="21" name="Symbol zastępczy stopki 20"/>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BB00EC6B-B2F7-4E5B-9B1E-97E7874024B4}"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3" name="Symbol zastępczy daty 2"/>
          <p:cNvSpPr>
            <a:spLocks noGrp="1"/>
          </p:cNvSpPr>
          <p:nvPr>
            <p:ph type="dt" sz="half" idx="10"/>
          </p:nvPr>
        </p:nvSpPr>
        <p:spPr/>
        <p:txBody>
          <a:bodyPr/>
          <a:lstStyle/>
          <a:p>
            <a:fld id="{7D73A42E-B4C0-4853-AE8B-82F48C7A5AAE}" type="datetimeFigureOut">
              <a:rPr lang="pl-PL" smtClean="0"/>
              <a:pPr/>
              <a:t>20.05.2021</a:t>
            </a:fld>
            <a:endParaRPr lang="pl-PL"/>
          </a:p>
        </p:txBody>
      </p:sp>
      <p:sp>
        <p:nvSpPr>
          <p:cNvPr id="24" name="Symbol zastępczy stopki 23"/>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BB00EC6B-B2F7-4E5B-9B1E-97E7874024B4}"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8" name="Łącznik prosty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ytuł 11"/>
          <p:cNvSpPr>
            <a:spLocks noGrp="1"/>
          </p:cNvSpPr>
          <p:nvPr>
            <p:ph type="title"/>
          </p:nvPr>
        </p:nvSpPr>
        <p:spPr>
          <a:xfrm>
            <a:off x="457200" y="5486400"/>
            <a:ext cx="8458200" cy="520700"/>
          </a:xfrm>
        </p:spPr>
        <p:txBody>
          <a:bodyPr anchor="ctr"/>
          <a:lstStyle>
            <a:lvl1pPr algn="l">
              <a:buNone/>
              <a:defRPr sz="2000" b="1"/>
            </a:lvl1pPr>
          </a:lstStyle>
          <a:p>
            <a:r>
              <a:rPr kumimoji="0" lang="pl-PL" smtClean="0"/>
              <a:t>Kliknij, aby edytować styl</a:t>
            </a:r>
            <a:endParaRPr kumimoji="0" lang="en-US"/>
          </a:p>
        </p:txBody>
      </p:sp>
      <p:sp>
        <p:nvSpPr>
          <p:cNvPr id="26" name="Symbol zastępczy tekstu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pl-PL" smtClean="0"/>
              <a:t>Kliknij, aby edytować style wzorca tekstu</a:t>
            </a:r>
          </a:p>
        </p:txBody>
      </p:sp>
      <p:sp>
        <p:nvSpPr>
          <p:cNvPr id="14" name="Symbol zastępczy zawartości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25" name="Symbol zastępczy daty 24"/>
          <p:cNvSpPr>
            <a:spLocks noGrp="1"/>
          </p:cNvSpPr>
          <p:nvPr>
            <p:ph type="dt" sz="half" idx="10"/>
          </p:nvPr>
        </p:nvSpPr>
        <p:spPr/>
        <p:txBody>
          <a:bodyPr/>
          <a:lstStyle/>
          <a:p>
            <a:fld id="{7D73A42E-B4C0-4853-AE8B-82F48C7A5AAE}" type="datetimeFigureOut">
              <a:rPr lang="pl-PL" smtClean="0"/>
              <a:pPr/>
              <a:t>20.05.2021</a:t>
            </a:fld>
            <a:endParaRPr lang="pl-PL"/>
          </a:p>
        </p:txBody>
      </p:sp>
      <p:sp>
        <p:nvSpPr>
          <p:cNvPr id="29" name="Symbol zastępczy stopki 28"/>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BB00EC6B-B2F7-4E5B-9B1E-97E7874024B4}" type="slidenum">
              <a:rPr lang="pl-PL" smtClean="0"/>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13" name="Symbol zastępczy obrazu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pl-PL" smtClean="0"/>
              <a:t>Kliknij ikonę, aby dodać obraz</a:t>
            </a:r>
            <a:endParaRPr kumimoji="0" lang="en-US" dirty="0"/>
          </a:p>
        </p:txBody>
      </p:sp>
      <p:sp>
        <p:nvSpPr>
          <p:cNvPr id="7" name="Symbol zastępczy daty 6"/>
          <p:cNvSpPr>
            <a:spLocks noGrp="1"/>
          </p:cNvSpPr>
          <p:nvPr>
            <p:ph type="dt" sz="half" idx="10"/>
          </p:nvPr>
        </p:nvSpPr>
        <p:spPr/>
        <p:txBody>
          <a:bodyPr/>
          <a:lstStyle/>
          <a:p>
            <a:fld id="{7D73A42E-B4C0-4853-AE8B-82F48C7A5AAE}" type="datetimeFigureOut">
              <a:rPr lang="pl-PL" smtClean="0"/>
              <a:pPr/>
              <a:t>20.05.2021</a:t>
            </a:fld>
            <a:endParaRPr lang="pl-PL"/>
          </a:p>
        </p:txBody>
      </p:sp>
      <p:sp>
        <p:nvSpPr>
          <p:cNvPr id="5" name="Symbol zastępczy stopki 4"/>
          <p:cNvSpPr>
            <a:spLocks noGrp="1"/>
          </p:cNvSpPr>
          <p:nvPr>
            <p:ph type="ftr" sz="quarter" idx="11"/>
          </p:nvPr>
        </p:nvSpPr>
        <p:spPr/>
        <p:txBody>
          <a:bodyPr/>
          <a:lstStyle/>
          <a:p>
            <a:endParaRPr lang="pl-PL"/>
          </a:p>
        </p:txBody>
      </p:sp>
      <p:sp>
        <p:nvSpPr>
          <p:cNvPr id="31" name="Symbol zastępczy numeru slajdu 30"/>
          <p:cNvSpPr>
            <a:spLocks noGrp="1"/>
          </p:cNvSpPr>
          <p:nvPr>
            <p:ph type="sldNum" sz="quarter" idx="12"/>
          </p:nvPr>
        </p:nvSpPr>
        <p:spPr/>
        <p:txBody>
          <a:bodyPr/>
          <a:lstStyle/>
          <a:p>
            <a:fld id="{BB00EC6B-B2F7-4E5B-9B1E-97E7874024B4}" type="slidenum">
              <a:rPr lang="pl-PL" smtClean="0"/>
              <a:pPr/>
              <a:t>‹#›</a:t>
            </a:fld>
            <a:endParaRPr lang="pl-PL"/>
          </a:p>
        </p:txBody>
      </p:sp>
      <p:sp>
        <p:nvSpPr>
          <p:cNvPr id="17" name="Tytuł 16"/>
          <p:cNvSpPr>
            <a:spLocks noGrp="1"/>
          </p:cNvSpPr>
          <p:nvPr>
            <p:ph type="title"/>
          </p:nvPr>
        </p:nvSpPr>
        <p:spPr>
          <a:xfrm>
            <a:off x="381000" y="4993760"/>
            <a:ext cx="5867400" cy="522288"/>
          </a:xfrm>
        </p:spPr>
        <p:txBody>
          <a:bodyPr anchor="ctr"/>
          <a:lstStyle>
            <a:lvl1pPr algn="l">
              <a:buNone/>
              <a:defRPr sz="2000" b="1"/>
            </a:lvl1pPr>
          </a:lstStyle>
          <a:p>
            <a:r>
              <a:rPr kumimoji="0" lang="pl-PL" smtClean="0"/>
              <a:t>Kliknij, aby edytować styl</a:t>
            </a:r>
            <a:endParaRPr kumimoji="0" lang="en-US"/>
          </a:p>
        </p:txBody>
      </p:sp>
      <p:sp>
        <p:nvSpPr>
          <p:cNvPr id="26" name="Symbol zastępczy tekstu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pl-PL" smtClean="0"/>
              <a:t>Kliknij, aby edytować style wzorca tekstu</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Łącznik prosty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Symbol zastępczy tekstu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11" name="Symbol zastępczy daty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7D73A42E-B4C0-4853-AE8B-82F48C7A5AAE}" type="datetimeFigureOut">
              <a:rPr lang="pl-PL" smtClean="0"/>
              <a:pPr/>
              <a:t>20.05.2021</a:t>
            </a:fld>
            <a:endParaRPr lang="pl-PL"/>
          </a:p>
        </p:txBody>
      </p:sp>
      <p:sp>
        <p:nvSpPr>
          <p:cNvPr id="28" name="Symbol zastępczy stopki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pl-PL"/>
          </a:p>
        </p:txBody>
      </p:sp>
      <p:sp>
        <p:nvSpPr>
          <p:cNvPr id="5" name="Symbol zastępczy numeru slajdu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B00EC6B-B2F7-4E5B-9B1E-97E7874024B4}" type="slidenum">
              <a:rPr lang="pl-PL" smtClean="0"/>
              <a:pPr/>
              <a:t>‹#›</a:t>
            </a:fld>
            <a:endParaRPr lang="pl-PL"/>
          </a:p>
        </p:txBody>
      </p:sp>
      <p:sp>
        <p:nvSpPr>
          <p:cNvPr id="10" name="Symbol zastępczy tytułu 9"/>
          <p:cNvSpPr>
            <a:spLocks noGrp="1"/>
          </p:cNvSpPr>
          <p:nvPr>
            <p:ph type="title"/>
          </p:nvPr>
        </p:nvSpPr>
        <p:spPr>
          <a:xfrm>
            <a:off x="304800" y="457200"/>
            <a:ext cx="8686800" cy="838200"/>
          </a:xfrm>
          <a:prstGeom prst="rect">
            <a:avLst/>
          </a:prstGeom>
        </p:spPr>
        <p:txBody>
          <a:bodyPr vert="horz" anchor="ctr">
            <a:normAutofit/>
          </a:bodyPr>
          <a:lstStyle/>
          <a:p>
            <a:r>
              <a:rPr kumimoji="0" lang="pl-PL" smtClean="0"/>
              <a:t>Kliknij, aby edytować styl</a:t>
            </a:r>
            <a:endParaRPr kumimoji="0" lang="en-US"/>
          </a:p>
        </p:txBody>
      </p:sp>
      <p:sp>
        <p:nvSpPr>
          <p:cNvPr id="9" name="Łącznik prosty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Łącznik prosty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fontScale="90000"/>
          </a:bodyPr>
          <a:lstStyle/>
          <a:p>
            <a:r>
              <a:rPr lang="pl-PL" dirty="0" smtClean="0">
                <a:solidFill>
                  <a:schemeClr val="accent4">
                    <a:lumMod val="50000"/>
                  </a:schemeClr>
                </a:solidFill>
              </a:rPr>
              <a:t>Co powinieneś wiedzieć, jeżeli zainteresowała cię klasa o profilu sportowym</a:t>
            </a:r>
            <a:br>
              <a:rPr lang="pl-PL" dirty="0" smtClean="0">
                <a:solidFill>
                  <a:schemeClr val="accent4">
                    <a:lumMod val="50000"/>
                  </a:schemeClr>
                </a:solidFill>
              </a:rPr>
            </a:br>
            <a:endParaRPr lang="pl-PL" dirty="0">
              <a:solidFill>
                <a:schemeClr val="accent4">
                  <a:lumMod val="50000"/>
                </a:schemeClr>
              </a:solidFill>
            </a:endParaRPr>
          </a:p>
        </p:txBody>
      </p:sp>
      <p:sp>
        <p:nvSpPr>
          <p:cNvPr id="3" name="Podtytuł 2"/>
          <p:cNvSpPr>
            <a:spLocks noGrp="1"/>
          </p:cNvSpPr>
          <p:nvPr>
            <p:ph type="subTitle" idx="1"/>
          </p:nvPr>
        </p:nvSpPr>
        <p:spPr/>
        <p:txBody>
          <a:bodyPr>
            <a:normAutofit/>
          </a:bodyPr>
          <a:lstStyle/>
          <a:p>
            <a:r>
              <a:rPr lang="pl-PL" sz="2200" dirty="0" smtClean="0"/>
              <a:t>IV Liceum Ogólnokształcące im. C. K. Norwida w Białymstoku</a:t>
            </a:r>
            <a:endParaRPr lang="pl-PL"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noAutofit/>
          </a:bodyPr>
          <a:lstStyle/>
          <a:p>
            <a:pPr algn="ctr"/>
            <a:r>
              <a:rPr lang="pl-PL" sz="2600" dirty="0" smtClean="0">
                <a:solidFill>
                  <a:schemeClr val="accent4">
                    <a:lumMod val="50000"/>
                  </a:schemeClr>
                </a:solidFill>
              </a:rPr>
              <a:t>Dokumenty do klasy sportowej tylko do </a:t>
            </a:r>
            <a:r>
              <a:rPr lang="pl-PL" sz="2600" b="1" dirty="0" smtClean="0">
                <a:solidFill>
                  <a:srgbClr val="FF0000"/>
                </a:solidFill>
              </a:rPr>
              <a:t>31 maja</a:t>
            </a:r>
            <a:r>
              <a:rPr lang="pl-PL" sz="2600" dirty="0" smtClean="0">
                <a:solidFill>
                  <a:schemeClr val="accent4">
                    <a:lumMod val="50000"/>
                  </a:schemeClr>
                </a:solidFill>
              </a:rPr>
              <a:t> !!!</a:t>
            </a:r>
            <a:endParaRPr lang="pl-PL" sz="2600" dirty="0">
              <a:solidFill>
                <a:schemeClr val="accent4">
                  <a:lumMod val="50000"/>
                </a:schemeClr>
              </a:solidFill>
            </a:endParaRPr>
          </a:p>
        </p:txBody>
      </p:sp>
      <p:sp>
        <p:nvSpPr>
          <p:cNvPr id="2" name="Symbol zastępczy zawartości 1"/>
          <p:cNvSpPr>
            <a:spLocks noGrp="1"/>
          </p:cNvSpPr>
          <p:nvPr>
            <p:ph idx="1"/>
          </p:nvPr>
        </p:nvSpPr>
        <p:spPr/>
        <p:txBody>
          <a:bodyPr>
            <a:normAutofit/>
          </a:bodyPr>
          <a:lstStyle/>
          <a:p>
            <a:pPr>
              <a:buNone/>
            </a:pPr>
            <a:r>
              <a:rPr lang="pl-PL" sz="2000" u="sng" dirty="0" smtClean="0">
                <a:solidFill>
                  <a:schemeClr val="tx1">
                    <a:lumMod val="75000"/>
                    <a:lumOff val="25000"/>
                  </a:schemeClr>
                </a:solidFill>
              </a:rPr>
              <a:t>Pozostałe ważne terminy</a:t>
            </a:r>
            <a:r>
              <a:rPr lang="pl-PL" sz="2000" dirty="0" smtClean="0">
                <a:solidFill>
                  <a:schemeClr val="tx1">
                    <a:lumMod val="75000"/>
                    <a:lumOff val="25000"/>
                  </a:schemeClr>
                </a:solidFill>
              </a:rPr>
              <a:t>:</a:t>
            </a:r>
          </a:p>
          <a:p>
            <a:pPr lvl="2">
              <a:buNone/>
            </a:pPr>
            <a:r>
              <a:rPr lang="pl-PL" b="1" dirty="0" smtClean="0">
                <a:solidFill>
                  <a:srgbClr val="00B050"/>
                </a:solidFill>
              </a:rPr>
              <a:t>SPOTKANIE</a:t>
            </a:r>
            <a:r>
              <a:rPr lang="pl-PL" dirty="0" smtClean="0">
                <a:solidFill>
                  <a:srgbClr val="00B050"/>
                </a:solidFill>
              </a:rPr>
              <a:t> </a:t>
            </a:r>
            <a:r>
              <a:rPr lang="pl-PL" sz="1800" dirty="0" smtClean="0">
                <a:solidFill>
                  <a:srgbClr val="00B050"/>
                </a:solidFill>
              </a:rPr>
              <a:t>dla chętnych</a:t>
            </a:r>
            <a:endParaRPr lang="pl-PL" sz="1800" dirty="0" smtClean="0">
              <a:solidFill>
                <a:schemeClr val="accent1">
                  <a:lumMod val="50000"/>
                </a:schemeClr>
              </a:solidFill>
            </a:endParaRPr>
          </a:p>
          <a:p>
            <a:r>
              <a:rPr lang="pl-PL" sz="2000" dirty="0" smtClean="0">
                <a:solidFill>
                  <a:srgbClr val="FF0000"/>
                </a:solidFill>
              </a:rPr>
              <a:t> 28.05.</a:t>
            </a:r>
            <a:r>
              <a:rPr lang="pl-PL" sz="1800" dirty="0" smtClean="0"/>
              <a:t> godz. 15.00 piątek &gt; sala gimnastyczna IV LO w Białymstoku, ul. Zwierzyniecka 9a – </a:t>
            </a:r>
            <a:r>
              <a:rPr lang="pl-PL" sz="1800" dirty="0" smtClean="0">
                <a:solidFill>
                  <a:schemeClr val="tx1">
                    <a:lumMod val="75000"/>
                    <a:lumOff val="25000"/>
                  </a:schemeClr>
                </a:solidFill>
              </a:rPr>
              <a:t>SPOTKANIE</a:t>
            </a:r>
            <a:r>
              <a:rPr lang="pl-PL" sz="1800" dirty="0" smtClean="0"/>
              <a:t> KANDYDATÓW Z DYREKCJĄ I TRENERAMI</a:t>
            </a:r>
          </a:p>
          <a:p>
            <a:pPr lvl="2">
              <a:buNone/>
            </a:pPr>
            <a:r>
              <a:rPr lang="pl-PL" b="1" dirty="0" smtClean="0">
                <a:solidFill>
                  <a:srgbClr val="00B050"/>
                </a:solidFill>
              </a:rPr>
              <a:t>ZAJĘCIA PRZYGOTOWUJĄCE</a:t>
            </a:r>
            <a:r>
              <a:rPr lang="pl-PL" dirty="0" smtClean="0">
                <a:solidFill>
                  <a:srgbClr val="00B050"/>
                </a:solidFill>
              </a:rPr>
              <a:t> </a:t>
            </a:r>
            <a:r>
              <a:rPr lang="pl-PL" sz="1800" dirty="0" smtClean="0">
                <a:solidFill>
                  <a:srgbClr val="00B050"/>
                </a:solidFill>
              </a:rPr>
              <a:t>dla chętnych</a:t>
            </a:r>
            <a:endParaRPr lang="pl-PL" dirty="0" smtClean="0">
              <a:solidFill>
                <a:srgbClr val="00B050"/>
              </a:solidFill>
            </a:endParaRPr>
          </a:p>
          <a:p>
            <a:r>
              <a:rPr lang="pl-PL" sz="2000" dirty="0" smtClean="0"/>
              <a:t> </a:t>
            </a:r>
            <a:r>
              <a:rPr lang="pl-PL" sz="2000" dirty="0" smtClean="0">
                <a:solidFill>
                  <a:srgbClr val="FF0000"/>
                </a:solidFill>
              </a:rPr>
              <a:t>31.05 </a:t>
            </a:r>
            <a:r>
              <a:rPr lang="pl-PL" sz="1800" dirty="0" smtClean="0">
                <a:solidFill>
                  <a:schemeClr val="tx1">
                    <a:lumMod val="75000"/>
                    <a:lumOff val="25000"/>
                  </a:schemeClr>
                </a:solidFill>
              </a:rPr>
              <a:t>do</a:t>
            </a:r>
            <a:r>
              <a:rPr lang="pl-PL" sz="1800" dirty="0" smtClean="0">
                <a:solidFill>
                  <a:srgbClr val="FF0000"/>
                </a:solidFill>
              </a:rPr>
              <a:t> </a:t>
            </a:r>
            <a:r>
              <a:rPr lang="pl-PL" sz="2000" dirty="0" smtClean="0">
                <a:solidFill>
                  <a:srgbClr val="FF0000"/>
                </a:solidFill>
              </a:rPr>
              <a:t>2.06</a:t>
            </a:r>
            <a:r>
              <a:rPr lang="pl-PL" sz="1800" dirty="0" smtClean="0"/>
              <a:t> w godz. 16.00 – 17.00 poniedziałek, wtorek, środa &gt; stadion lekkoatletyczny , ul. Wołodyjowskiego 2 dla lekkoatletów; strzelnica sportowa, ul. Grunwaldzka 18 dla strzelców -  ZAJĘCIA SPORTOWE PRZYGOTOWUJĄCE DO EGZAMINU</a:t>
            </a:r>
          </a:p>
          <a:p>
            <a:pPr>
              <a:buNone/>
            </a:pPr>
            <a:r>
              <a:rPr lang="pl-PL" sz="1800" dirty="0" smtClean="0">
                <a:solidFill>
                  <a:srgbClr val="00B050"/>
                </a:solidFill>
              </a:rPr>
              <a:t>		</a:t>
            </a:r>
            <a:r>
              <a:rPr lang="pl-PL" sz="2400" b="1" dirty="0" smtClean="0">
                <a:solidFill>
                  <a:srgbClr val="00B050"/>
                </a:solidFill>
              </a:rPr>
              <a:t>EGZAMIN</a:t>
            </a:r>
            <a:r>
              <a:rPr lang="pl-PL" sz="1800" dirty="0" smtClean="0">
                <a:solidFill>
                  <a:srgbClr val="00B050"/>
                </a:solidFill>
              </a:rPr>
              <a:t> obowiązkowo dla wszystkich kandydatów</a:t>
            </a:r>
          </a:p>
          <a:p>
            <a:r>
              <a:rPr lang="pl-PL" sz="2000" dirty="0" smtClean="0">
                <a:solidFill>
                  <a:srgbClr val="FF0000"/>
                </a:solidFill>
              </a:rPr>
              <a:t>11.06.</a:t>
            </a:r>
            <a:r>
              <a:rPr lang="pl-PL" sz="1800" dirty="0" smtClean="0">
                <a:solidFill>
                  <a:schemeClr val="tx1">
                    <a:lumMod val="75000"/>
                    <a:lumOff val="25000"/>
                  </a:schemeClr>
                </a:solidFill>
              </a:rPr>
              <a:t> godz. 14.00 piątek &gt; sala nr 9 IV LO w Białymstoku, ul. Zwierzyniecka 9a -ROZMOWA KWALIFIKACYJNA a następnie próby sprawnościowe dla lekkoatletów na obiektach sportowych IV LO, dla strzelców na strzelnicy sportowej</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600" dirty="0" smtClean="0">
                <a:solidFill>
                  <a:schemeClr val="accent4">
                    <a:lumMod val="50000"/>
                  </a:schemeClr>
                </a:solidFill>
              </a:rPr>
              <a:t>Dodatkowy termin egzaminu</a:t>
            </a:r>
            <a:endParaRPr lang="pl-PL" sz="2600" dirty="0">
              <a:solidFill>
                <a:schemeClr val="accent4">
                  <a:lumMod val="50000"/>
                </a:schemeClr>
              </a:solidFill>
            </a:endParaRPr>
          </a:p>
        </p:txBody>
      </p:sp>
      <p:sp>
        <p:nvSpPr>
          <p:cNvPr id="3" name="Symbol zastępczy zawartości 2"/>
          <p:cNvSpPr>
            <a:spLocks noGrp="1"/>
          </p:cNvSpPr>
          <p:nvPr>
            <p:ph idx="1"/>
          </p:nvPr>
        </p:nvSpPr>
        <p:spPr/>
        <p:txBody>
          <a:bodyPr>
            <a:normAutofit/>
          </a:bodyPr>
          <a:lstStyle/>
          <a:p>
            <a:pPr algn="ctr">
              <a:buNone/>
            </a:pPr>
            <a:endParaRPr lang="pl-PL" sz="2400" dirty="0" smtClean="0"/>
          </a:p>
          <a:p>
            <a:r>
              <a:rPr lang="pl-PL" sz="2000" dirty="0" smtClean="0">
                <a:solidFill>
                  <a:srgbClr val="FF0000"/>
                </a:solidFill>
              </a:rPr>
              <a:t>7.07</a:t>
            </a:r>
            <a:r>
              <a:rPr lang="pl-PL" sz="1800" dirty="0" smtClean="0">
                <a:solidFill>
                  <a:schemeClr val="tx1">
                    <a:lumMod val="75000"/>
                    <a:lumOff val="25000"/>
                  </a:schemeClr>
                </a:solidFill>
              </a:rPr>
              <a:t> godz. 12.00</a:t>
            </a:r>
            <a:r>
              <a:rPr lang="pl-PL" sz="2400" dirty="0" smtClean="0"/>
              <a:t> </a:t>
            </a:r>
            <a:r>
              <a:rPr lang="pl-PL" sz="1800" dirty="0" smtClean="0">
                <a:solidFill>
                  <a:schemeClr val="tx1">
                    <a:lumMod val="75000"/>
                    <a:lumOff val="25000"/>
                  </a:schemeClr>
                </a:solidFill>
              </a:rPr>
              <a:t>środa &gt; sala nr 9 IV LO w Białymstoku, ul. Zwierzyniecka 9a -  ROZMOWA KWALIFIKACYJNA a następnie próby sprawnościowe dla lekkoatletów na obiektach sportowych IV LO, dla strzelców na strzelnicy sportowej</a:t>
            </a:r>
          </a:p>
          <a:p>
            <a:endParaRPr lang="pl-PL" sz="1800" dirty="0" smtClean="0">
              <a:solidFill>
                <a:schemeClr val="tx1">
                  <a:lumMod val="75000"/>
                  <a:lumOff val="25000"/>
                </a:schemeClr>
              </a:solidFill>
            </a:endParaRPr>
          </a:p>
          <a:p>
            <a:endParaRPr lang="pl-PL" sz="1800" dirty="0" smtClean="0">
              <a:solidFill>
                <a:schemeClr val="tx1">
                  <a:lumMod val="75000"/>
                  <a:lumOff val="25000"/>
                </a:schemeClr>
              </a:solidFill>
            </a:endParaRPr>
          </a:p>
          <a:p>
            <a:pPr algn="ctr">
              <a:buNone/>
            </a:pPr>
            <a:r>
              <a:rPr lang="pl-PL" sz="2400" dirty="0" smtClean="0">
                <a:solidFill>
                  <a:srgbClr val="00B050"/>
                </a:solidFill>
              </a:rPr>
              <a:t>Dla osób, które nie miały możliwości przystąpienia do egzaminu w pierwszym terminie</a:t>
            </a:r>
            <a:endParaRPr lang="pl-PL" sz="2400" dirty="0" smtClean="0">
              <a:solidFill>
                <a:schemeClr val="tx1">
                  <a:lumMod val="75000"/>
                  <a:lumOff val="25000"/>
                </a:schemeClr>
              </a:solidFill>
            </a:endParaRPr>
          </a:p>
          <a:p>
            <a:pPr>
              <a:buNone/>
            </a:pPr>
            <a:endParaRPr lang="pl-PL"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600" dirty="0" smtClean="0">
                <a:solidFill>
                  <a:schemeClr val="accent4">
                    <a:lumMod val="50000"/>
                  </a:schemeClr>
                </a:solidFill>
              </a:rPr>
              <a:t>Jak wygląda egzamin do klasy sportowej</a:t>
            </a:r>
            <a:endParaRPr lang="pl-PL" sz="2600" dirty="0">
              <a:solidFill>
                <a:schemeClr val="accent4">
                  <a:lumMod val="50000"/>
                </a:schemeClr>
              </a:solidFill>
            </a:endParaRPr>
          </a:p>
        </p:txBody>
      </p:sp>
      <p:sp>
        <p:nvSpPr>
          <p:cNvPr id="3" name="Symbol zastępczy zawartości 2"/>
          <p:cNvSpPr>
            <a:spLocks noGrp="1"/>
          </p:cNvSpPr>
          <p:nvPr>
            <p:ph idx="1"/>
          </p:nvPr>
        </p:nvSpPr>
        <p:spPr/>
        <p:txBody>
          <a:bodyPr>
            <a:normAutofit lnSpcReduction="10000"/>
          </a:bodyPr>
          <a:lstStyle/>
          <a:p>
            <a:r>
              <a:rPr lang="pl-PL" sz="1800" dirty="0" smtClean="0">
                <a:solidFill>
                  <a:schemeClr val="tx1">
                    <a:lumMod val="75000"/>
                    <a:lumOff val="25000"/>
                  </a:schemeClr>
                </a:solidFill>
              </a:rPr>
              <a:t>Krok pierwszy –</a:t>
            </a:r>
            <a:r>
              <a:rPr lang="pl-PL" sz="1800" dirty="0" smtClean="0"/>
              <a:t> </a:t>
            </a:r>
            <a:r>
              <a:rPr lang="pl-PL" sz="2000" b="1" dirty="0" smtClean="0">
                <a:solidFill>
                  <a:srgbClr val="00B050"/>
                </a:solidFill>
              </a:rPr>
              <a:t>INDYWIDUALNA ROZMOWA Z KANDYDATEM</a:t>
            </a:r>
            <a:r>
              <a:rPr lang="pl-PL" sz="1800" dirty="0" smtClean="0"/>
              <a:t>,</a:t>
            </a:r>
          </a:p>
          <a:p>
            <a:pPr algn="ctr">
              <a:buNone/>
            </a:pPr>
            <a:r>
              <a:rPr lang="pl-PL" sz="1800" dirty="0" smtClean="0"/>
              <a:t> zakwalifikowanie do egzaminu po wcześniejszym złożeniu wszystkich wymaganych dokumentów</a:t>
            </a:r>
          </a:p>
          <a:p>
            <a:pPr>
              <a:buNone/>
            </a:pPr>
            <a:endParaRPr lang="pl-PL" sz="1800" dirty="0" smtClean="0"/>
          </a:p>
          <a:p>
            <a:pPr>
              <a:buNone/>
            </a:pPr>
            <a:endParaRPr lang="pl-PL" sz="1800" dirty="0" smtClean="0"/>
          </a:p>
          <a:p>
            <a:r>
              <a:rPr lang="pl-PL" sz="1800" dirty="0" smtClean="0">
                <a:solidFill>
                  <a:schemeClr val="tx1">
                    <a:lumMod val="75000"/>
                    <a:lumOff val="25000"/>
                  </a:schemeClr>
                </a:solidFill>
              </a:rPr>
              <a:t>Krok drugi –</a:t>
            </a:r>
            <a:r>
              <a:rPr lang="pl-PL" sz="1800" dirty="0" smtClean="0"/>
              <a:t> </a:t>
            </a:r>
            <a:r>
              <a:rPr lang="pl-PL" sz="2000" b="1" dirty="0" smtClean="0">
                <a:solidFill>
                  <a:srgbClr val="00B050"/>
                </a:solidFill>
              </a:rPr>
              <a:t>PRZYSTĄPIENIE DO WYBRANYCH PRÓB</a:t>
            </a:r>
            <a:r>
              <a:rPr lang="pl-PL" sz="1800" b="1" dirty="0" smtClean="0">
                <a:solidFill>
                  <a:srgbClr val="00B050"/>
                </a:solidFill>
              </a:rPr>
              <a:t> </a:t>
            </a:r>
            <a:r>
              <a:rPr lang="pl-PL" sz="2000" b="1" dirty="0" smtClean="0">
                <a:solidFill>
                  <a:srgbClr val="00B050"/>
                </a:solidFill>
              </a:rPr>
              <a:t>SPRAWNOŚCIOWYCH</a:t>
            </a:r>
            <a:endParaRPr lang="pl-PL" sz="1800" b="1" dirty="0" smtClean="0">
              <a:solidFill>
                <a:srgbClr val="00B050"/>
              </a:solidFill>
            </a:endParaRPr>
          </a:p>
          <a:p>
            <a:pPr algn="ctr">
              <a:buNone/>
            </a:pPr>
            <a:r>
              <a:rPr lang="pl-PL" sz="1800" dirty="0" smtClean="0"/>
              <a:t>       KONKURENCJI LEKKOATLETYCZNYCH dla lekkoatletów  oraz PRÓBY STRZELECKIEJ dla strzelców</a:t>
            </a:r>
          </a:p>
          <a:p>
            <a:pPr algn="ctr">
              <a:buNone/>
            </a:pPr>
            <a:endParaRPr lang="pl-PL" sz="1800" dirty="0" smtClean="0"/>
          </a:p>
          <a:p>
            <a:pPr algn="ctr">
              <a:buNone/>
            </a:pPr>
            <a:endParaRPr lang="pl-PL" sz="1800" dirty="0" smtClean="0"/>
          </a:p>
          <a:p>
            <a:endParaRPr lang="pl-PL" sz="1800" dirty="0" smtClean="0"/>
          </a:p>
          <a:p>
            <a:pPr>
              <a:buNone/>
            </a:pPr>
            <a:endParaRPr lang="pl-PL" sz="1800" dirty="0" smtClean="0"/>
          </a:p>
          <a:p>
            <a:pPr algn="ctr">
              <a:buNone/>
            </a:pPr>
            <a:r>
              <a:rPr lang="pl-PL" sz="2000" b="1" dirty="0" smtClean="0">
                <a:solidFill>
                  <a:srgbClr val="FF0000"/>
                </a:solidFill>
              </a:rPr>
              <a:t>Egzamin uważa się za zaliczony, gdy kandydat uzyska minimum 5 punktów, co umożliwia wzięcie udziału w dalszych </a:t>
            </a:r>
            <a:r>
              <a:rPr lang="pl-PL" sz="2000" b="1" smtClean="0">
                <a:solidFill>
                  <a:srgbClr val="FF0000"/>
                </a:solidFill>
              </a:rPr>
              <a:t>etapach rekrutacji..</a:t>
            </a:r>
            <a:endParaRPr lang="pl-PL" sz="2000" b="1"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sz="2800" dirty="0" smtClean="0">
                <a:solidFill>
                  <a:schemeClr val="accent4">
                    <a:lumMod val="50000"/>
                  </a:schemeClr>
                </a:solidFill>
              </a:rPr>
              <a:t>Egzamin dla kandydatów na profil lekkoatletyczny </a:t>
            </a:r>
            <a:endParaRPr lang="pl-PL" sz="2800" dirty="0">
              <a:solidFill>
                <a:schemeClr val="accent4">
                  <a:lumMod val="50000"/>
                </a:schemeClr>
              </a:solidFill>
            </a:endParaRPr>
          </a:p>
        </p:txBody>
      </p:sp>
      <p:sp>
        <p:nvSpPr>
          <p:cNvPr id="3" name="Symbol zastępczy zawartości 2"/>
          <p:cNvSpPr>
            <a:spLocks noGrp="1"/>
          </p:cNvSpPr>
          <p:nvPr>
            <p:ph idx="1"/>
          </p:nvPr>
        </p:nvSpPr>
        <p:spPr/>
        <p:txBody>
          <a:bodyPr>
            <a:normAutofit/>
          </a:bodyPr>
          <a:lstStyle/>
          <a:p>
            <a:pPr>
              <a:buNone/>
            </a:pPr>
            <a:r>
              <a:rPr lang="pl-PL" sz="1300" dirty="0" smtClean="0"/>
              <a:t> </a:t>
            </a:r>
            <a:r>
              <a:rPr lang="pl-PL" sz="1300" dirty="0" smtClean="0">
                <a:solidFill>
                  <a:schemeClr val="tx1">
                    <a:lumMod val="75000"/>
                    <a:lumOff val="25000"/>
                  </a:schemeClr>
                </a:solidFill>
              </a:rPr>
              <a:t>Kandydat ma obowiązek przystąpić do</a:t>
            </a:r>
            <a:r>
              <a:rPr lang="pl-PL" sz="1300" dirty="0" smtClean="0"/>
              <a:t> </a:t>
            </a:r>
            <a:r>
              <a:rPr lang="pl-PL" sz="1300" b="1" u="sng" dirty="0" smtClean="0">
                <a:solidFill>
                  <a:srgbClr val="FF0000"/>
                </a:solidFill>
              </a:rPr>
              <a:t>trzech</a:t>
            </a:r>
            <a:r>
              <a:rPr lang="pl-PL" sz="1300" dirty="0" smtClean="0"/>
              <a:t> </a:t>
            </a:r>
            <a:r>
              <a:rPr lang="pl-PL" sz="1300" dirty="0" smtClean="0">
                <a:solidFill>
                  <a:schemeClr val="tx1">
                    <a:lumMod val="75000"/>
                    <a:lumOff val="25000"/>
                  </a:schemeClr>
                </a:solidFill>
              </a:rPr>
              <a:t>wybranych </a:t>
            </a:r>
          </a:p>
          <a:p>
            <a:pPr>
              <a:buNone/>
            </a:pPr>
            <a:r>
              <a:rPr lang="pl-PL" sz="1300" dirty="0" smtClean="0">
                <a:solidFill>
                  <a:schemeClr val="tx1">
                    <a:lumMod val="75000"/>
                    <a:lumOff val="25000"/>
                  </a:schemeClr>
                </a:solidFill>
              </a:rPr>
              <a:t>konkurencji spośród:</a:t>
            </a:r>
          </a:p>
          <a:p>
            <a:r>
              <a:rPr lang="pl-PL" sz="1300" dirty="0" smtClean="0">
                <a:solidFill>
                  <a:schemeClr val="tx1">
                    <a:lumMod val="75000"/>
                    <a:lumOff val="25000"/>
                  </a:schemeClr>
                </a:solidFill>
              </a:rPr>
              <a:t> biegu na 60m,</a:t>
            </a:r>
          </a:p>
          <a:p>
            <a:r>
              <a:rPr lang="pl-PL" sz="1300" dirty="0" smtClean="0">
                <a:solidFill>
                  <a:schemeClr val="tx1">
                    <a:lumMod val="75000"/>
                    <a:lumOff val="25000"/>
                  </a:schemeClr>
                </a:solidFill>
              </a:rPr>
              <a:t> biegu na 600m, </a:t>
            </a:r>
          </a:p>
          <a:p>
            <a:r>
              <a:rPr lang="pl-PL" sz="1300" dirty="0" smtClean="0">
                <a:solidFill>
                  <a:schemeClr val="tx1">
                    <a:lumMod val="75000"/>
                    <a:lumOff val="25000"/>
                  </a:schemeClr>
                </a:solidFill>
              </a:rPr>
              <a:t>skoku w dal z miejsca,</a:t>
            </a:r>
          </a:p>
          <a:p>
            <a:r>
              <a:rPr lang="pl-PL" sz="1300" dirty="0" smtClean="0">
                <a:solidFill>
                  <a:schemeClr val="tx1">
                    <a:lumMod val="75000"/>
                    <a:lumOff val="25000"/>
                  </a:schemeClr>
                </a:solidFill>
              </a:rPr>
              <a:t> rzutu piłką lekarską 3kg w tył, </a:t>
            </a:r>
          </a:p>
          <a:p>
            <a:r>
              <a:rPr lang="pl-PL" sz="1300" dirty="0" smtClean="0">
                <a:solidFill>
                  <a:schemeClr val="tx1">
                    <a:lumMod val="75000"/>
                    <a:lumOff val="25000"/>
                  </a:schemeClr>
                </a:solidFill>
              </a:rPr>
              <a:t>rzutu piłeczką palantową 150g</a:t>
            </a:r>
          </a:p>
          <a:p>
            <a:pPr>
              <a:buNone/>
            </a:pPr>
            <a:r>
              <a:rPr lang="pl-PL" sz="1100" dirty="0" smtClean="0">
                <a:solidFill>
                  <a:schemeClr val="tx1">
                    <a:lumMod val="75000"/>
                    <a:lumOff val="25000"/>
                  </a:schemeClr>
                </a:solidFill>
              </a:rPr>
              <a:t>.</a:t>
            </a:r>
          </a:p>
          <a:p>
            <a:pPr>
              <a:buNone/>
            </a:pPr>
            <a:r>
              <a:rPr lang="pl-PL" sz="1100" dirty="0" smtClean="0">
                <a:solidFill>
                  <a:schemeClr val="tx1">
                    <a:lumMod val="75000"/>
                    <a:lumOff val="25000"/>
                  </a:schemeClr>
                </a:solidFill>
              </a:rPr>
              <a:t> </a:t>
            </a:r>
            <a:r>
              <a:rPr lang="pl-PL" sz="1400" dirty="0" smtClean="0">
                <a:solidFill>
                  <a:schemeClr val="tx1">
                    <a:lumMod val="75000"/>
                    <a:lumOff val="25000"/>
                  </a:schemeClr>
                </a:solidFill>
              </a:rPr>
              <a:t>Punktowane będą dwie konkurencje, </a:t>
            </a:r>
          </a:p>
          <a:p>
            <a:pPr>
              <a:buNone/>
            </a:pPr>
            <a:r>
              <a:rPr lang="pl-PL" sz="1400" dirty="0" smtClean="0">
                <a:solidFill>
                  <a:schemeClr val="tx1">
                    <a:lumMod val="75000"/>
                    <a:lumOff val="25000"/>
                  </a:schemeClr>
                </a:solidFill>
              </a:rPr>
              <a:t>z których kandydat otrzyma największą liczbę punktów. </a:t>
            </a:r>
          </a:p>
          <a:p>
            <a:pPr>
              <a:buNone/>
            </a:pPr>
            <a:endParaRPr lang="pl-PL" sz="1100" dirty="0" smtClean="0"/>
          </a:p>
          <a:p>
            <a:pPr>
              <a:buNone/>
            </a:pPr>
            <a:r>
              <a:rPr lang="pl-PL" sz="1600" dirty="0" smtClean="0">
                <a:solidFill>
                  <a:schemeClr val="tx1">
                    <a:lumMod val="75000"/>
                    <a:lumOff val="25000"/>
                  </a:schemeClr>
                </a:solidFill>
              </a:rPr>
              <a:t>Kandydat musi uzyskać minimum</a:t>
            </a:r>
            <a:r>
              <a:rPr lang="pl-PL" sz="1600" dirty="0" smtClean="0"/>
              <a:t> </a:t>
            </a:r>
            <a:r>
              <a:rPr lang="pl-PL" sz="1600" b="1" u="sng" dirty="0" smtClean="0">
                <a:solidFill>
                  <a:srgbClr val="FF0000"/>
                </a:solidFill>
              </a:rPr>
              <a:t>5 punktów</a:t>
            </a:r>
            <a:r>
              <a:rPr lang="pl-PL" sz="1600" dirty="0" smtClean="0"/>
              <a:t> </a:t>
            </a:r>
          </a:p>
          <a:p>
            <a:pPr>
              <a:buNone/>
            </a:pPr>
            <a:r>
              <a:rPr lang="pl-PL" sz="1600" dirty="0" smtClean="0">
                <a:solidFill>
                  <a:schemeClr val="tx1">
                    <a:lumMod val="75000"/>
                    <a:lumOff val="25000"/>
                  </a:schemeClr>
                </a:solidFill>
              </a:rPr>
              <a:t>(suma punktów z dwóch konkurencji), </a:t>
            </a:r>
          </a:p>
          <a:p>
            <a:pPr>
              <a:buNone/>
            </a:pPr>
            <a:r>
              <a:rPr lang="pl-PL" sz="1600" dirty="0" smtClean="0">
                <a:solidFill>
                  <a:schemeClr val="tx1">
                    <a:lumMod val="75000"/>
                    <a:lumOff val="25000"/>
                  </a:schemeClr>
                </a:solidFill>
              </a:rPr>
              <a:t>by zakwalifikować się do dalszego </a:t>
            </a:r>
          </a:p>
          <a:p>
            <a:pPr>
              <a:buNone/>
            </a:pPr>
            <a:r>
              <a:rPr lang="pl-PL" sz="1600" dirty="0" smtClean="0">
                <a:solidFill>
                  <a:schemeClr val="tx1">
                    <a:lumMod val="75000"/>
                    <a:lumOff val="25000"/>
                  </a:schemeClr>
                </a:solidFill>
              </a:rPr>
              <a:t>postępowania rekrutacyjnego.</a:t>
            </a:r>
          </a:p>
          <a:p>
            <a:endParaRPr lang="pl-PL" sz="1100" dirty="0"/>
          </a:p>
        </p:txBody>
      </p:sp>
      <p:graphicFrame>
        <p:nvGraphicFramePr>
          <p:cNvPr id="4" name="Obiekt 3"/>
          <p:cNvGraphicFramePr>
            <a:graphicFrameLocks noChangeAspect="1"/>
          </p:cNvGraphicFramePr>
          <p:nvPr/>
        </p:nvGraphicFramePr>
        <p:xfrm>
          <a:off x="1884363" y="1985963"/>
          <a:ext cx="6096000" cy="4064000"/>
        </p:xfrm>
        <a:graphic>
          <a:graphicData uri="http://schemas.openxmlformats.org/presentationml/2006/ole">
            <mc:AlternateContent xmlns:mc="http://schemas.openxmlformats.org/markup-compatibility/2006">
              <mc:Choice xmlns:v="urn:schemas-microsoft-com:vml" Requires="v">
                <p:oleObj spid="_x0000_s1027" name="Arkusz" r:id="rId3" imgW="0" imgH="0" progId="Excel.Sheet.12">
                  <p:embed/>
                </p:oleObj>
              </mc:Choice>
              <mc:Fallback>
                <p:oleObj name="Arkusz" r:id="rId3" imgW="0" imgH="0" progId="Excel.Sheet.12">
                  <p:embed/>
                  <p:pic>
                    <p:nvPicPr>
                      <p:cNvPr id="0" name="AutoShape 2"/>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884363" y="1985963"/>
                        <a:ext cx="6096000" cy="4064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Tabela 4"/>
          <p:cNvGraphicFramePr>
            <a:graphicFrameLocks noGrp="1"/>
          </p:cNvGraphicFramePr>
          <p:nvPr/>
        </p:nvGraphicFramePr>
        <p:xfrm>
          <a:off x="4500562" y="785794"/>
          <a:ext cx="4214844" cy="5731088"/>
        </p:xfrm>
        <a:graphic>
          <a:graphicData uri="http://schemas.openxmlformats.org/drawingml/2006/table">
            <a:tbl>
              <a:tblPr/>
              <a:tblGrid>
                <a:gridCol w="702474">
                  <a:extLst>
                    <a:ext uri="{9D8B030D-6E8A-4147-A177-3AD203B41FA5}">
                      <a16:colId xmlns:a16="http://schemas.microsoft.com/office/drawing/2014/main" val="20000"/>
                    </a:ext>
                  </a:extLst>
                </a:gridCol>
                <a:gridCol w="702474">
                  <a:extLst>
                    <a:ext uri="{9D8B030D-6E8A-4147-A177-3AD203B41FA5}">
                      <a16:colId xmlns:a16="http://schemas.microsoft.com/office/drawing/2014/main" val="20001"/>
                    </a:ext>
                  </a:extLst>
                </a:gridCol>
                <a:gridCol w="702474">
                  <a:extLst>
                    <a:ext uri="{9D8B030D-6E8A-4147-A177-3AD203B41FA5}">
                      <a16:colId xmlns:a16="http://schemas.microsoft.com/office/drawing/2014/main" val="20002"/>
                    </a:ext>
                  </a:extLst>
                </a:gridCol>
                <a:gridCol w="702474">
                  <a:extLst>
                    <a:ext uri="{9D8B030D-6E8A-4147-A177-3AD203B41FA5}">
                      <a16:colId xmlns:a16="http://schemas.microsoft.com/office/drawing/2014/main" val="20003"/>
                    </a:ext>
                  </a:extLst>
                </a:gridCol>
                <a:gridCol w="702474">
                  <a:extLst>
                    <a:ext uri="{9D8B030D-6E8A-4147-A177-3AD203B41FA5}">
                      <a16:colId xmlns:a16="http://schemas.microsoft.com/office/drawing/2014/main" val="20004"/>
                    </a:ext>
                  </a:extLst>
                </a:gridCol>
                <a:gridCol w="702474">
                  <a:extLst>
                    <a:ext uri="{9D8B030D-6E8A-4147-A177-3AD203B41FA5}">
                      <a16:colId xmlns:a16="http://schemas.microsoft.com/office/drawing/2014/main" val="20005"/>
                    </a:ext>
                  </a:extLst>
                </a:gridCol>
              </a:tblGrid>
              <a:tr h="139893">
                <a:tc>
                  <a:txBody>
                    <a:bodyPr/>
                    <a:lstStyle/>
                    <a:p>
                      <a:pPr algn="l" fontAlgn="b"/>
                      <a:endParaRPr lang="pl-PL" sz="400" b="0" i="0" u="none" strike="noStrike" dirty="0">
                        <a:solidFill>
                          <a:srgbClr val="000000"/>
                        </a:solidFill>
                        <a:latin typeface="Times New Roman"/>
                      </a:endParaRPr>
                    </a:p>
                  </a:txBody>
                  <a:tcPr marL="5255" marR="5255" marT="5255" marB="0" anchor="b">
                    <a:lnL>
                      <a:noFill/>
                    </a:lnL>
                    <a:lnR>
                      <a:noFill/>
                    </a:lnR>
                    <a:lnT>
                      <a:noFill/>
                    </a:lnT>
                    <a:lnB>
                      <a:noFill/>
                    </a:lnB>
                  </a:tcPr>
                </a:tc>
                <a:tc>
                  <a:txBody>
                    <a:bodyPr/>
                    <a:lstStyle/>
                    <a:p>
                      <a:pPr algn="l" fontAlgn="b"/>
                      <a:endParaRPr lang="pl-PL" sz="600" b="0" i="0" u="none" strike="noStrike">
                        <a:solidFill>
                          <a:srgbClr val="000000"/>
                        </a:solidFill>
                        <a:latin typeface="Czcionka tekstu podstawowego"/>
                      </a:endParaRPr>
                    </a:p>
                  </a:txBody>
                  <a:tcPr marL="5255" marR="5255" marT="5255" marB="0" anchor="b">
                    <a:lnL>
                      <a:noFill/>
                    </a:lnL>
                    <a:lnR>
                      <a:noFill/>
                    </a:lnR>
                    <a:lnT>
                      <a:noFill/>
                    </a:lnT>
                    <a:lnB>
                      <a:noFill/>
                    </a:lnB>
                  </a:tcPr>
                </a:tc>
                <a:tc>
                  <a:txBody>
                    <a:bodyPr/>
                    <a:lstStyle/>
                    <a:p>
                      <a:pPr algn="l" fontAlgn="b"/>
                      <a:endParaRPr lang="pl-PL" sz="600" b="0" i="0" u="none" strike="noStrike">
                        <a:solidFill>
                          <a:srgbClr val="000000"/>
                        </a:solidFill>
                        <a:latin typeface="Czcionka tekstu podstawowego"/>
                      </a:endParaRPr>
                    </a:p>
                  </a:txBody>
                  <a:tcPr marL="5255" marR="5255" marT="5255" marB="0" anchor="b">
                    <a:lnL>
                      <a:noFill/>
                    </a:lnL>
                    <a:lnR>
                      <a:noFill/>
                    </a:lnR>
                    <a:lnT>
                      <a:noFill/>
                    </a:lnT>
                    <a:lnB>
                      <a:noFill/>
                    </a:lnB>
                  </a:tcPr>
                </a:tc>
                <a:tc>
                  <a:txBody>
                    <a:bodyPr/>
                    <a:lstStyle/>
                    <a:p>
                      <a:pPr algn="l" fontAlgn="b"/>
                      <a:endParaRPr lang="pl-PL" sz="600" b="0" i="0" u="none" strike="noStrike">
                        <a:solidFill>
                          <a:srgbClr val="000000"/>
                        </a:solidFill>
                        <a:latin typeface="Czcionka tekstu podstawowego"/>
                      </a:endParaRPr>
                    </a:p>
                  </a:txBody>
                  <a:tcPr marL="5255" marR="5255" marT="5255" marB="0" anchor="b">
                    <a:lnL>
                      <a:noFill/>
                    </a:lnL>
                    <a:lnR>
                      <a:noFill/>
                    </a:lnR>
                    <a:lnT>
                      <a:noFill/>
                    </a:lnT>
                    <a:lnB>
                      <a:noFill/>
                    </a:lnB>
                  </a:tcPr>
                </a:tc>
                <a:tc>
                  <a:txBody>
                    <a:bodyPr/>
                    <a:lstStyle/>
                    <a:p>
                      <a:pPr algn="l" fontAlgn="b"/>
                      <a:endParaRPr lang="pl-PL" sz="600" b="0" i="0" u="none" strike="noStrike">
                        <a:solidFill>
                          <a:srgbClr val="000000"/>
                        </a:solidFill>
                        <a:latin typeface="Czcionka tekstu podstawowego"/>
                      </a:endParaRPr>
                    </a:p>
                  </a:txBody>
                  <a:tcPr marL="5255" marR="5255" marT="5255" marB="0" anchor="b">
                    <a:lnL>
                      <a:noFill/>
                    </a:lnL>
                    <a:lnR>
                      <a:noFill/>
                    </a:lnR>
                    <a:lnT>
                      <a:noFill/>
                    </a:lnT>
                    <a:lnB>
                      <a:noFill/>
                    </a:lnB>
                  </a:tcPr>
                </a:tc>
                <a:tc>
                  <a:txBody>
                    <a:bodyPr/>
                    <a:lstStyle/>
                    <a:p>
                      <a:pPr algn="l" fontAlgn="b"/>
                      <a:endParaRPr lang="pl-PL" sz="600" b="0" i="0" u="none" strike="noStrike">
                        <a:solidFill>
                          <a:srgbClr val="000000"/>
                        </a:solidFill>
                        <a:latin typeface="Czcionka tekstu podstawowego"/>
                      </a:endParaRPr>
                    </a:p>
                  </a:txBody>
                  <a:tcPr marL="5255" marR="5255" marT="5255" marB="0" anchor="b">
                    <a:lnL>
                      <a:noFill/>
                    </a:lnL>
                    <a:lnR>
                      <a:noFill/>
                    </a:lnR>
                    <a:lnT>
                      <a:noFill/>
                    </a:lnT>
                    <a:lnB>
                      <a:noFill/>
                    </a:lnB>
                  </a:tcPr>
                </a:tc>
                <a:extLst>
                  <a:ext uri="{0D108BD9-81ED-4DB2-BD59-A6C34878D82A}">
                    <a16:rowId xmlns:a16="http://schemas.microsoft.com/office/drawing/2014/main" val="10000"/>
                  </a:ext>
                </a:extLst>
              </a:tr>
              <a:tr h="306318">
                <a:tc>
                  <a:txBody>
                    <a:bodyPr/>
                    <a:lstStyle/>
                    <a:p>
                      <a:pPr algn="l" fontAlgn="b"/>
                      <a:endParaRPr lang="pl-PL" sz="600" b="0" i="0" u="none" strike="noStrike">
                        <a:solidFill>
                          <a:srgbClr val="000000"/>
                        </a:solidFill>
                        <a:latin typeface="Czcionka tekstu podstawowego"/>
                      </a:endParaRPr>
                    </a:p>
                  </a:txBody>
                  <a:tcPr marL="5255" marR="5255" marT="525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pl-PL" sz="600" b="0" i="0" u="none" strike="noStrike">
                        <a:solidFill>
                          <a:srgbClr val="000000"/>
                        </a:solidFill>
                        <a:latin typeface="Czcionka tekstu podstawowego"/>
                      </a:endParaRPr>
                    </a:p>
                  </a:txBody>
                  <a:tcPr marL="5255" marR="5255" marT="525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pl-PL" sz="1000" b="0" i="0" u="none" strike="noStrike" dirty="0">
                          <a:solidFill>
                            <a:srgbClr val="000000"/>
                          </a:solidFill>
                          <a:latin typeface="Calibri"/>
                          <a:cs typeface="Calibri"/>
                        </a:rPr>
                        <a:t>DZIEWCZĘTA</a:t>
                      </a:r>
                      <a:endParaRPr lang="pl-PL" sz="1000" b="0" i="0" u="none" strike="noStrike" dirty="0">
                        <a:solidFill>
                          <a:srgbClr val="000000"/>
                        </a:solidFill>
                        <a:latin typeface="Calibri"/>
                      </a:endParaRPr>
                    </a:p>
                  </a:txBody>
                  <a:tcPr marL="5255" marR="5255" marT="525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pl-PL" sz="600" b="0" i="0" u="none" strike="noStrike">
                        <a:solidFill>
                          <a:srgbClr val="000000"/>
                        </a:solidFill>
                        <a:latin typeface="Czcionka tekstu podstawowego"/>
                      </a:endParaRPr>
                    </a:p>
                  </a:txBody>
                  <a:tcPr marL="5255" marR="5255" marT="525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pl-PL" sz="600" b="0" i="0" u="none" strike="noStrike">
                        <a:solidFill>
                          <a:srgbClr val="000000"/>
                        </a:solidFill>
                        <a:latin typeface="Czcionka tekstu podstawowego"/>
                      </a:endParaRPr>
                    </a:p>
                  </a:txBody>
                  <a:tcPr marL="5255" marR="5255" marT="525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pl-PL" sz="600" b="0" i="0" u="none" strike="noStrike">
                        <a:solidFill>
                          <a:srgbClr val="000000"/>
                        </a:solidFill>
                        <a:latin typeface="Czcionka tekstu podstawowego"/>
                      </a:endParaRPr>
                    </a:p>
                  </a:txBody>
                  <a:tcPr marL="5255" marR="5255" marT="5255"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61981">
                <a:tc>
                  <a:txBody>
                    <a:bodyPr/>
                    <a:lstStyle/>
                    <a:p>
                      <a:pPr algn="ctr" fontAlgn="t"/>
                      <a:r>
                        <a:rPr lang="pl-PL" sz="700" b="1" i="0" u="none" strike="noStrike">
                          <a:solidFill>
                            <a:srgbClr val="000000"/>
                          </a:solidFill>
                          <a:latin typeface="Calibri"/>
                          <a:cs typeface="Calibri"/>
                        </a:rPr>
                        <a:t>1</a:t>
                      </a:r>
                      <a:endParaRPr lang="pl-PL" sz="700" b="1" i="0" u="none" strike="noStrike">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700" b="1" i="0" u="none" strike="noStrike">
                          <a:solidFill>
                            <a:srgbClr val="000000"/>
                          </a:solidFill>
                          <a:latin typeface="Calibri"/>
                          <a:cs typeface="Calibri"/>
                        </a:rPr>
                        <a:t>2</a:t>
                      </a:r>
                      <a:endParaRPr lang="pl-PL" sz="700" b="1" i="0" u="none" strike="noStrike">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700" b="1" i="0" u="none" strike="noStrike">
                          <a:solidFill>
                            <a:srgbClr val="000000"/>
                          </a:solidFill>
                          <a:latin typeface="Calibri"/>
                          <a:cs typeface="Calibri"/>
                        </a:rPr>
                        <a:t>3</a:t>
                      </a:r>
                      <a:endParaRPr lang="pl-PL" sz="700" b="1" i="0" u="none" strike="noStrike">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700" b="1" i="0" u="none" strike="noStrike">
                          <a:solidFill>
                            <a:srgbClr val="000000"/>
                          </a:solidFill>
                          <a:latin typeface="Calibri"/>
                          <a:cs typeface="Calibri"/>
                        </a:rPr>
                        <a:t>4</a:t>
                      </a:r>
                      <a:endParaRPr lang="pl-PL" sz="700" b="1" i="0" u="none" strike="noStrike">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700" b="1" i="0" u="none" strike="noStrike">
                          <a:solidFill>
                            <a:srgbClr val="000000"/>
                          </a:solidFill>
                          <a:latin typeface="Calibri"/>
                          <a:cs typeface="Calibri"/>
                        </a:rPr>
                        <a:t>5</a:t>
                      </a:r>
                      <a:endParaRPr lang="pl-PL" sz="700" b="1" i="0" u="none" strike="noStrike">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700" b="1" i="0" u="none" strike="noStrike">
                          <a:solidFill>
                            <a:srgbClr val="000000"/>
                          </a:solidFill>
                          <a:latin typeface="Calibri"/>
                          <a:cs typeface="Calibri"/>
                        </a:rPr>
                        <a:t> </a:t>
                      </a:r>
                      <a:endParaRPr lang="pl-PL" sz="700" b="1" i="0" u="none" strike="noStrike">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02540">
                <a:tc>
                  <a:txBody>
                    <a:bodyPr/>
                    <a:lstStyle/>
                    <a:p>
                      <a:pPr algn="ctr" fontAlgn="t"/>
                      <a:r>
                        <a:rPr lang="pl-PL" sz="1100" b="1" i="0" u="none" strike="noStrike" dirty="0">
                          <a:solidFill>
                            <a:srgbClr val="000000"/>
                          </a:solidFill>
                          <a:latin typeface="Calibri"/>
                          <a:cs typeface="Calibri"/>
                        </a:rPr>
                        <a:t>60m</a:t>
                      </a:r>
                      <a:endParaRPr lang="pl-PL" sz="11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t"/>
                      <a:r>
                        <a:rPr lang="pl-PL" sz="1100" b="1" i="0" u="none" strike="noStrike" dirty="0">
                          <a:solidFill>
                            <a:srgbClr val="000000"/>
                          </a:solidFill>
                          <a:latin typeface="Calibri"/>
                          <a:cs typeface="Calibri"/>
                        </a:rPr>
                        <a:t>600m</a:t>
                      </a:r>
                      <a:endParaRPr lang="pl-PL" sz="11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t"/>
                      <a:r>
                        <a:rPr lang="pl-PL" sz="1100" b="1" i="0" u="none" strike="noStrike" dirty="0">
                          <a:solidFill>
                            <a:srgbClr val="000000"/>
                          </a:solidFill>
                          <a:latin typeface="Calibri"/>
                          <a:cs typeface="Calibri"/>
                        </a:rPr>
                        <a:t>skok w dal        </a:t>
                      </a:r>
                      <a:r>
                        <a:rPr lang="pl-PL" sz="1100" b="0" i="0" u="none" strike="noStrike" dirty="0">
                          <a:solidFill>
                            <a:srgbClr val="000000"/>
                          </a:solidFill>
                          <a:latin typeface="Calibri"/>
                          <a:cs typeface="Calibri"/>
                        </a:rPr>
                        <a:t> z miejsca</a:t>
                      </a:r>
                      <a:endParaRPr lang="pl-PL" sz="11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t"/>
                      <a:r>
                        <a:rPr lang="pl-PL" sz="1100" b="1" i="0" u="none" strike="noStrike" dirty="0">
                          <a:solidFill>
                            <a:srgbClr val="000000"/>
                          </a:solidFill>
                          <a:latin typeface="Calibri"/>
                          <a:cs typeface="Calibri"/>
                        </a:rPr>
                        <a:t>rzut piłką</a:t>
                      </a:r>
                      <a:r>
                        <a:rPr lang="pl-PL" sz="1100" b="0" i="0" u="none" strike="noStrike" dirty="0">
                          <a:solidFill>
                            <a:srgbClr val="000000"/>
                          </a:solidFill>
                          <a:latin typeface="Calibri"/>
                          <a:cs typeface="Calibri"/>
                        </a:rPr>
                        <a:t> lekarską 3kg przez plecy</a:t>
                      </a:r>
                      <a:endParaRPr lang="pl-PL" sz="11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t"/>
                      <a:r>
                        <a:rPr lang="pl-PL" sz="1100" b="1" i="0" u="none" strike="noStrike" dirty="0">
                          <a:solidFill>
                            <a:srgbClr val="000000"/>
                          </a:solidFill>
                          <a:latin typeface="Calibri"/>
                          <a:cs typeface="Calibri"/>
                        </a:rPr>
                        <a:t>rzut piłeczką</a:t>
                      </a:r>
                      <a:r>
                        <a:rPr lang="pl-PL" sz="1100" b="0" i="0" u="none" strike="noStrike" dirty="0">
                          <a:solidFill>
                            <a:srgbClr val="000000"/>
                          </a:solidFill>
                          <a:latin typeface="Calibri"/>
                          <a:cs typeface="Calibri"/>
                        </a:rPr>
                        <a:t> palantową </a:t>
                      </a:r>
                      <a:endParaRPr lang="pl-PL" sz="11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3">
                  <a:txBody>
                    <a:bodyPr/>
                    <a:lstStyle/>
                    <a:p>
                      <a:pPr algn="ctr" fontAlgn="t"/>
                      <a:r>
                        <a:rPr lang="pl-PL" sz="1100" b="1" i="0" u="none" strike="noStrike" dirty="0">
                          <a:solidFill>
                            <a:srgbClr val="000000"/>
                          </a:solidFill>
                          <a:latin typeface="Calibri"/>
                          <a:cs typeface="Calibri"/>
                        </a:rPr>
                        <a:t>PUNKTY</a:t>
                      </a:r>
                      <a:endParaRPr lang="pl-PL" sz="11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56840">
                <a:tc>
                  <a:txBody>
                    <a:bodyPr/>
                    <a:lstStyle/>
                    <a:p>
                      <a:pPr algn="ctr" fontAlgn="t"/>
                      <a:r>
                        <a:rPr lang="pl-PL" sz="1100" b="0" i="0" u="none" strike="noStrike" dirty="0">
                          <a:solidFill>
                            <a:srgbClr val="000000"/>
                          </a:solidFill>
                          <a:latin typeface="Calibri"/>
                          <a:cs typeface="Calibri"/>
                        </a:rPr>
                        <a:t>/ s /</a:t>
                      </a:r>
                      <a:endParaRPr lang="pl-PL" sz="110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pl-PL" sz="1100" b="0" i="0" u="none" strike="noStrike" dirty="0">
                          <a:solidFill>
                            <a:srgbClr val="000000"/>
                          </a:solidFill>
                          <a:latin typeface="Calibri"/>
                          <a:cs typeface="Calibri"/>
                        </a:rPr>
                        <a:t>/ min /</a:t>
                      </a:r>
                      <a:endParaRPr lang="pl-PL" sz="110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pl-PL" sz="1100" b="0" i="0" u="none" strike="noStrike" dirty="0">
                          <a:solidFill>
                            <a:srgbClr val="000000"/>
                          </a:solidFill>
                          <a:latin typeface="Calibri"/>
                          <a:cs typeface="Calibri"/>
                        </a:rPr>
                        <a:t>/ cm /</a:t>
                      </a:r>
                      <a:endParaRPr lang="pl-PL" sz="110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pl-PL" sz="1100" b="0" i="0" u="none" strike="noStrike" dirty="0">
                          <a:solidFill>
                            <a:srgbClr val="000000"/>
                          </a:solidFill>
                          <a:latin typeface="Calibri"/>
                          <a:cs typeface="Calibri"/>
                        </a:rPr>
                        <a:t>/ m /</a:t>
                      </a:r>
                      <a:endParaRPr lang="pl-PL" sz="110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t"/>
                      <a:r>
                        <a:rPr lang="pl-PL" sz="1100" b="0" i="0" u="none" strike="noStrike" dirty="0">
                          <a:solidFill>
                            <a:srgbClr val="000000"/>
                          </a:solidFill>
                          <a:latin typeface="Calibri"/>
                          <a:cs typeface="Calibri"/>
                        </a:rPr>
                        <a:t>150 gram</a:t>
                      </a:r>
                      <a:endParaRPr lang="pl-PL" sz="110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vMerge="1">
                  <a:txBody>
                    <a:bodyPr/>
                    <a:lstStyle/>
                    <a:p>
                      <a:endParaRPr lang="pl-PL"/>
                    </a:p>
                  </a:txBody>
                  <a:tcPr/>
                </a:tc>
                <a:extLst>
                  <a:ext uri="{0D108BD9-81ED-4DB2-BD59-A6C34878D82A}">
                    <a16:rowId xmlns:a16="http://schemas.microsoft.com/office/drawing/2014/main" val="10004"/>
                  </a:ext>
                </a:extLst>
              </a:tr>
              <a:tr h="161981">
                <a:tc>
                  <a:txBody>
                    <a:bodyPr/>
                    <a:lstStyle/>
                    <a:p>
                      <a:pPr algn="l" fontAlgn="t"/>
                      <a:r>
                        <a:rPr lang="pl-PL" sz="600" b="0" i="0" u="none" strike="noStrike">
                          <a:solidFill>
                            <a:srgbClr val="000000"/>
                          </a:solidFill>
                          <a:latin typeface="Czcionka tekstu podstawowego"/>
                        </a:rPr>
                        <a:t> </a:t>
                      </a: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t"/>
                      <a:r>
                        <a:rPr lang="pl-PL" sz="600" b="0" i="0" u="none" strike="noStrike" dirty="0">
                          <a:solidFill>
                            <a:srgbClr val="000000"/>
                          </a:solidFill>
                          <a:latin typeface="Czcionka tekstu podstawowego"/>
                        </a:rPr>
                        <a:t> </a:t>
                      </a: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t"/>
                      <a:r>
                        <a:rPr lang="pl-PL" sz="600" b="0" i="0" u="none" strike="noStrike">
                          <a:solidFill>
                            <a:srgbClr val="000000"/>
                          </a:solidFill>
                          <a:latin typeface="Czcionka tekstu podstawowego"/>
                        </a:rPr>
                        <a:t> </a:t>
                      </a: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t"/>
                      <a:r>
                        <a:rPr lang="pl-PL" sz="600" b="0" i="0" u="none" strike="noStrike">
                          <a:solidFill>
                            <a:srgbClr val="000000"/>
                          </a:solidFill>
                          <a:latin typeface="Czcionka tekstu podstawowego"/>
                        </a:rPr>
                        <a:t> </a:t>
                      </a: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t"/>
                      <a:r>
                        <a:rPr lang="pl-PL" sz="700" b="0" i="0" u="none" strike="noStrike">
                          <a:solidFill>
                            <a:srgbClr val="000000"/>
                          </a:solidFill>
                          <a:latin typeface="Calibri"/>
                          <a:cs typeface="Calibri"/>
                        </a:rPr>
                        <a:t>/ m/ </a:t>
                      </a:r>
                      <a:endParaRPr lang="pl-PL" sz="700" b="0" i="0" u="none" strike="noStrike">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pl-PL"/>
                    </a:p>
                  </a:txBody>
                  <a:tcPr/>
                </a:tc>
                <a:extLst>
                  <a:ext uri="{0D108BD9-81ED-4DB2-BD59-A6C34878D82A}">
                    <a16:rowId xmlns:a16="http://schemas.microsoft.com/office/drawing/2014/main" val="10005"/>
                  </a:ext>
                </a:extLst>
              </a:tr>
              <a:tr h="191432">
                <a:tc>
                  <a:txBody>
                    <a:bodyPr/>
                    <a:lstStyle/>
                    <a:p>
                      <a:pPr algn="ctr" fontAlgn="t"/>
                      <a:r>
                        <a:rPr lang="pl-PL" sz="1050" b="0" i="0" u="none" strike="noStrike" dirty="0">
                          <a:solidFill>
                            <a:srgbClr val="000000"/>
                          </a:solidFill>
                          <a:latin typeface="Calibri"/>
                          <a:cs typeface="Calibri"/>
                        </a:rPr>
                        <a:t>9,85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3.30 </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120</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26</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1</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91432">
                <a:tc>
                  <a:txBody>
                    <a:bodyPr/>
                    <a:lstStyle/>
                    <a:p>
                      <a:pPr algn="ctr" fontAlgn="t"/>
                      <a:r>
                        <a:rPr lang="pl-PL" sz="1050" b="0" i="0" u="none" strike="noStrike" dirty="0">
                          <a:solidFill>
                            <a:srgbClr val="000000"/>
                          </a:solidFill>
                          <a:latin typeface="Calibri"/>
                          <a:cs typeface="Calibri"/>
                        </a:rPr>
                        <a:t>9,76</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3.25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125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5,5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27</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2</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91432">
                <a:tc>
                  <a:txBody>
                    <a:bodyPr/>
                    <a:lstStyle/>
                    <a:p>
                      <a:pPr algn="ctr" fontAlgn="t"/>
                      <a:r>
                        <a:rPr lang="pl-PL" sz="1050" b="0" i="0" u="none" strike="noStrike" dirty="0">
                          <a:solidFill>
                            <a:srgbClr val="000000"/>
                          </a:solidFill>
                          <a:latin typeface="Calibri"/>
                          <a:cs typeface="Calibri"/>
                        </a:rPr>
                        <a:t>9,69</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3.20</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130</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5,75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28</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3</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91432">
                <a:tc>
                  <a:txBody>
                    <a:bodyPr/>
                    <a:lstStyle/>
                    <a:p>
                      <a:pPr algn="ctr" fontAlgn="t"/>
                      <a:r>
                        <a:rPr lang="pl-PL" sz="1050" b="0" i="0" u="none" strike="noStrike" dirty="0">
                          <a:solidFill>
                            <a:srgbClr val="000000"/>
                          </a:solidFill>
                          <a:latin typeface="Calibri"/>
                          <a:cs typeface="Calibri"/>
                        </a:rPr>
                        <a:t>9,62</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3.15 </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135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6</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29</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4</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91432">
                <a:tc>
                  <a:txBody>
                    <a:bodyPr/>
                    <a:lstStyle/>
                    <a:p>
                      <a:pPr algn="ctr" fontAlgn="t"/>
                      <a:r>
                        <a:rPr lang="pl-PL" sz="1050" b="0" i="0" u="none" strike="noStrike" dirty="0">
                          <a:solidFill>
                            <a:srgbClr val="000000"/>
                          </a:solidFill>
                          <a:latin typeface="Calibri"/>
                          <a:cs typeface="Calibri"/>
                        </a:rPr>
                        <a:t>9,55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3.10 </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140</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6,25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30</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5</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91432">
                <a:tc>
                  <a:txBody>
                    <a:bodyPr/>
                    <a:lstStyle/>
                    <a:p>
                      <a:pPr algn="ctr" fontAlgn="t"/>
                      <a:r>
                        <a:rPr lang="pl-PL" sz="1050" b="0" i="0" u="none" strike="noStrike" dirty="0">
                          <a:solidFill>
                            <a:srgbClr val="000000"/>
                          </a:solidFill>
                          <a:latin typeface="Calibri"/>
                          <a:cs typeface="Calibri"/>
                        </a:rPr>
                        <a:t>9,48</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3.05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145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6,5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31</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6</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91432">
                <a:tc>
                  <a:txBody>
                    <a:bodyPr/>
                    <a:lstStyle/>
                    <a:p>
                      <a:pPr algn="ctr" fontAlgn="t"/>
                      <a:r>
                        <a:rPr lang="pl-PL" sz="1050" b="0" i="0" u="none" strike="noStrike" dirty="0">
                          <a:solidFill>
                            <a:srgbClr val="000000"/>
                          </a:solidFill>
                          <a:latin typeface="Calibri"/>
                          <a:cs typeface="Calibri"/>
                        </a:rPr>
                        <a:t>9,41</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3.00</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150</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6,75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32</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7</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91432">
                <a:tc>
                  <a:txBody>
                    <a:bodyPr/>
                    <a:lstStyle/>
                    <a:p>
                      <a:pPr algn="ctr" fontAlgn="t"/>
                      <a:r>
                        <a:rPr lang="pl-PL" sz="1050" b="0" i="0" u="none" strike="noStrike" dirty="0">
                          <a:solidFill>
                            <a:srgbClr val="000000"/>
                          </a:solidFill>
                          <a:latin typeface="Calibri"/>
                          <a:cs typeface="Calibri"/>
                        </a:rPr>
                        <a:t>9,34</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2.55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155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7</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33</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8</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91432">
                <a:tc>
                  <a:txBody>
                    <a:bodyPr/>
                    <a:lstStyle/>
                    <a:p>
                      <a:pPr algn="ctr" fontAlgn="t"/>
                      <a:r>
                        <a:rPr lang="pl-PL" sz="1050" b="0" i="0" u="none" strike="noStrike" dirty="0">
                          <a:solidFill>
                            <a:srgbClr val="000000"/>
                          </a:solidFill>
                          <a:latin typeface="Calibri"/>
                          <a:cs typeface="Calibri"/>
                        </a:rPr>
                        <a:t>9,27</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2.50 </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160</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7,25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34</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9</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91432">
                <a:tc>
                  <a:txBody>
                    <a:bodyPr/>
                    <a:lstStyle/>
                    <a:p>
                      <a:pPr algn="ctr" fontAlgn="t"/>
                      <a:r>
                        <a:rPr lang="pl-PL" sz="1050" b="0" i="0" u="none" strike="noStrike" dirty="0">
                          <a:solidFill>
                            <a:srgbClr val="000000"/>
                          </a:solidFill>
                          <a:latin typeface="Calibri"/>
                          <a:cs typeface="Calibri"/>
                        </a:rPr>
                        <a:t>9,2</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2.45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165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7,5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35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10</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191432">
                <a:tc>
                  <a:txBody>
                    <a:bodyPr/>
                    <a:lstStyle/>
                    <a:p>
                      <a:pPr algn="ctr" fontAlgn="t"/>
                      <a:r>
                        <a:rPr lang="pl-PL" sz="1050" b="0" i="0" u="none" strike="noStrike" dirty="0">
                          <a:solidFill>
                            <a:srgbClr val="000000"/>
                          </a:solidFill>
                          <a:latin typeface="Calibri"/>
                          <a:cs typeface="Calibri"/>
                        </a:rPr>
                        <a:t>9,13</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2.40</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170</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7,75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36</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11</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191432">
                <a:tc>
                  <a:txBody>
                    <a:bodyPr/>
                    <a:lstStyle/>
                    <a:p>
                      <a:pPr algn="ctr" fontAlgn="t"/>
                      <a:r>
                        <a:rPr lang="pl-PL" sz="1050" b="0" i="0" u="none" strike="noStrike" dirty="0">
                          <a:solidFill>
                            <a:srgbClr val="000000"/>
                          </a:solidFill>
                          <a:latin typeface="Calibri"/>
                          <a:cs typeface="Calibri"/>
                        </a:rPr>
                        <a:t>9,06</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2.35 </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175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8</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37</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12</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191432">
                <a:tc>
                  <a:txBody>
                    <a:bodyPr/>
                    <a:lstStyle/>
                    <a:p>
                      <a:pPr algn="ctr" fontAlgn="t"/>
                      <a:r>
                        <a:rPr lang="pl-PL" sz="1050" b="0" i="0" u="none" strike="noStrike" dirty="0">
                          <a:solidFill>
                            <a:srgbClr val="000000"/>
                          </a:solidFill>
                          <a:latin typeface="Calibri"/>
                          <a:cs typeface="Calibri"/>
                        </a:rPr>
                        <a:t>8,99</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2.30 </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180</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8,25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38</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13</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191432">
                <a:tc>
                  <a:txBody>
                    <a:bodyPr/>
                    <a:lstStyle/>
                    <a:p>
                      <a:pPr algn="ctr" fontAlgn="t"/>
                      <a:r>
                        <a:rPr lang="pl-PL" sz="1050" b="0" i="0" u="none" strike="noStrike" dirty="0">
                          <a:solidFill>
                            <a:srgbClr val="000000"/>
                          </a:solidFill>
                          <a:latin typeface="Calibri"/>
                          <a:cs typeface="Calibri"/>
                        </a:rPr>
                        <a:t>8,92</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2.25 </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185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8,5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39</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14</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191432">
                <a:tc>
                  <a:txBody>
                    <a:bodyPr/>
                    <a:lstStyle/>
                    <a:p>
                      <a:pPr algn="ctr" fontAlgn="t"/>
                      <a:r>
                        <a:rPr lang="pl-PL" sz="1050" b="0" i="0" u="none" strike="noStrike" dirty="0">
                          <a:solidFill>
                            <a:srgbClr val="000000"/>
                          </a:solidFill>
                          <a:latin typeface="Calibri"/>
                          <a:cs typeface="Calibri"/>
                        </a:rPr>
                        <a:t>8,85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2.20 </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190</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8,75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40</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15</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91432">
                <a:tc>
                  <a:txBody>
                    <a:bodyPr/>
                    <a:lstStyle/>
                    <a:p>
                      <a:pPr algn="ctr" fontAlgn="t"/>
                      <a:r>
                        <a:rPr lang="pl-PL" sz="1050" b="0" i="0" u="none" strike="noStrike" dirty="0">
                          <a:solidFill>
                            <a:srgbClr val="000000"/>
                          </a:solidFill>
                          <a:latin typeface="Calibri"/>
                          <a:cs typeface="Calibri"/>
                        </a:rPr>
                        <a:t>8,78</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2.16</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195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9</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41</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16</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r h="191432">
                <a:tc>
                  <a:txBody>
                    <a:bodyPr/>
                    <a:lstStyle/>
                    <a:p>
                      <a:pPr algn="ctr" fontAlgn="t"/>
                      <a:r>
                        <a:rPr lang="pl-PL" sz="1050" b="0" i="0" u="none" strike="noStrike" dirty="0">
                          <a:solidFill>
                            <a:srgbClr val="000000"/>
                          </a:solidFill>
                          <a:latin typeface="Calibri"/>
                          <a:cs typeface="Calibri"/>
                        </a:rPr>
                        <a:t>8,71</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2.12</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200</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9,25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42</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17</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2"/>
                  </a:ext>
                </a:extLst>
              </a:tr>
              <a:tr h="191432">
                <a:tc>
                  <a:txBody>
                    <a:bodyPr/>
                    <a:lstStyle/>
                    <a:p>
                      <a:pPr algn="ctr" fontAlgn="t"/>
                      <a:r>
                        <a:rPr lang="pl-PL" sz="1050" b="0" i="0" u="none" strike="noStrike" dirty="0">
                          <a:solidFill>
                            <a:srgbClr val="000000"/>
                          </a:solidFill>
                          <a:latin typeface="Calibri"/>
                          <a:cs typeface="Calibri"/>
                        </a:rPr>
                        <a:t>8,64</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2.08</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205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9,5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43</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18</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3"/>
                  </a:ext>
                </a:extLst>
              </a:tr>
              <a:tr h="191432">
                <a:tc>
                  <a:txBody>
                    <a:bodyPr/>
                    <a:lstStyle/>
                    <a:p>
                      <a:pPr algn="ctr" fontAlgn="t"/>
                      <a:r>
                        <a:rPr lang="pl-PL" sz="1050" b="0" i="0" u="none" strike="noStrike" dirty="0">
                          <a:solidFill>
                            <a:srgbClr val="000000"/>
                          </a:solidFill>
                          <a:latin typeface="Calibri"/>
                          <a:cs typeface="Calibri"/>
                        </a:rPr>
                        <a:t>8,57</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2.04</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210</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9,75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44</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19</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4"/>
                  </a:ext>
                </a:extLst>
              </a:tr>
              <a:tr h="191432">
                <a:tc>
                  <a:txBody>
                    <a:bodyPr/>
                    <a:lstStyle/>
                    <a:p>
                      <a:pPr algn="ctr" fontAlgn="t"/>
                      <a:r>
                        <a:rPr lang="pl-PL" sz="1050" b="0" i="0" u="none" strike="noStrike" dirty="0">
                          <a:solidFill>
                            <a:srgbClr val="000000"/>
                          </a:solidFill>
                          <a:latin typeface="Calibri"/>
                          <a:cs typeface="Calibri"/>
                        </a:rPr>
                        <a:t>8,5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2.00</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215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10</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050" b="0" i="0" u="none" strike="noStrike" dirty="0">
                          <a:solidFill>
                            <a:srgbClr val="000000"/>
                          </a:solidFill>
                          <a:latin typeface="Calibri"/>
                          <a:cs typeface="Calibri"/>
                        </a:rPr>
                        <a:t>45</a:t>
                      </a:r>
                      <a:endParaRPr lang="pl-PL" sz="1050" b="0"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pl-PL" sz="1200" b="1" i="0" u="none" strike="noStrike" dirty="0">
                          <a:solidFill>
                            <a:srgbClr val="000000"/>
                          </a:solidFill>
                          <a:latin typeface="Calibri"/>
                          <a:cs typeface="Calibri"/>
                        </a:rPr>
                        <a:t>20</a:t>
                      </a:r>
                      <a:endParaRPr lang="pl-PL" sz="1200" b="1" i="0" u="none" strike="noStrike" dirty="0">
                        <a:solidFill>
                          <a:srgbClr val="000000"/>
                        </a:solidFill>
                        <a:latin typeface="Calibri"/>
                      </a:endParaRPr>
                    </a:p>
                  </a:txBody>
                  <a:tcPr marL="5255" marR="5255" marT="52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5"/>
                  </a:ext>
                </a:extLst>
              </a:tr>
              <a:tr h="156840">
                <a:tc>
                  <a:txBody>
                    <a:bodyPr/>
                    <a:lstStyle/>
                    <a:p>
                      <a:pPr algn="ctr" fontAlgn="b"/>
                      <a:endParaRPr lang="pl-PL" sz="700" b="0" i="1" u="none" strike="noStrike">
                        <a:solidFill>
                          <a:srgbClr val="000000"/>
                        </a:solidFill>
                        <a:latin typeface="Calibri"/>
                      </a:endParaRPr>
                    </a:p>
                  </a:txBody>
                  <a:tcPr marL="5255" marR="5255" marT="525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pl-PL" sz="600" b="0" i="0" u="none" strike="noStrike">
                        <a:solidFill>
                          <a:srgbClr val="000000"/>
                        </a:solidFill>
                        <a:latin typeface="Czcionka tekstu podstawowego"/>
                      </a:endParaRPr>
                    </a:p>
                  </a:txBody>
                  <a:tcPr marL="5255" marR="5255" marT="525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pl-PL" sz="600" b="0" i="0" u="none" strike="noStrike" dirty="0">
                        <a:solidFill>
                          <a:srgbClr val="000000"/>
                        </a:solidFill>
                        <a:latin typeface="Czcionka tekstu podstawowego"/>
                      </a:endParaRPr>
                    </a:p>
                  </a:txBody>
                  <a:tcPr marL="5255" marR="5255" marT="525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pl-PL" sz="600" b="0" i="0" u="none" strike="noStrike">
                        <a:solidFill>
                          <a:srgbClr val="000000"/>
                        </a:solidFill>
                        <a:latin typeface="Czcionka tekstu podstawowego"/>
                      </a:endParaRPr>
                    </a:p>
                  </a:txBody>
                  <a:tcPr marL="5255" marR="5255" marT="525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pl-PL" sz="600" b="0" i="0" u="none" strike="noStrike">
                        <a:solidFill>
                          <a:srgbClr val="000000"/>
                        </a:solidFill>
                        <a:latin typeface="Czcionka tekstu podstawowego"/>
                      </a:endParaRPr>
                    </a:p>
                  </a:txBody>
                  <a:tcPr marL="5255" marR="5255" marT="5255"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pl-PL" sz="600" b="0" i="0" u="none" strike="noStrike" dirty="0">
                        <a:solidFill>
                          <a:srgbClr val="000000"/>
                        </a:solidFill>
                        <a:latin typeface="Czcionka tekstu podstawowego"/>
                      </a:endParaRPr>
                    </a:p>
                  </a:txBody>
                  <a:tcPr marL="5255" marR="5255" marT="5255"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26"/>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600" dirty="0" smtClean="0">
                <a:solidFill>
                  <a:schemeClr val="accent4">
                    <a:lumMod val="50000"/>
                  </a:schemeClr>
                </a:solidFill>
              </a:rPr>
              <a:t>Chłopcy</a:t>
            </a:r>
            <a:endParaRPr lang="pl-PL" sz="2600" dirty="0">
              <a:solidFill>
                <a:schemeClr val="accent4">
                  <a:lumMod val="50000"/>
                </a:schemeClr>
              </a:solidFill>
            </a:endParaRPr>
          </a:p>
        </p:txBody>
      </p:sp>
      <p:graphicFrame>
        <p:nvGraphicFramePr>
          <p:cNvPr id="5" name="Symbol zastępczy zawartości 4"/>
          <p:cNvGraphicFramePr>
            <a:graphicFrameLocks noGrp="1"/>
          </p:cNvGraphicFramePr>
          <p:nvPr>
            <p:ph idx="1"/>
          </p:nvPr>
        </p:nvGraphicFramePr>
        <p:xfrm>
          <a:off x="2285984" y="1214422"/>
          <a:ext cx="4857784" cy="5515163"/>
        </p:xfrm>
        <a:graphic>
          <a:graphicData uri="http://schemas.openxmlformats.org/drawingml/2006/table">
            <a:tbl>
              <a:tblPr/>
              <a:tblGrid>
                <a:gridCol w="686212">
                  <a:extLst>
                    <a:ext uri="{9D8B030D-6E8A-4147-A177-3AD203B41FA5}">
                      <a16:colId xmlns:a16="http://schemas.microsoft.com/office/drawing/2014/main" val="20000"/>
                    </a:ext>
                  </a:extLst>
                </a:gridCol>
                <a:gridCol w="769162">
                  <a:extLst>
                    <a:ext uri="{9D8B030D-6E8A-4147-A177-3AD203B41FA5}">
                      <a16:colId xmlns:a16="http://schemas.microsoft.com/office/drawing/2014/main" val="20001"/>
                    </a:ext>
                  </a:extLst>
                </a:gridCol>
                <a:gridCol w="829488">
                  <a:extLst>
                    <a:ext uri="{9D8B030D-6E8A-4147-A177-3AD203B41FA5}">
                      <a16:colId xmlns:a16="http://schemas.microsoft.com/office/drawing/2014/main" val="20002"/>
                    </a:ext>
                  </a:extLst>
                </a:gridCol>
                <a:gridCol w="882274">
                  <a:extLst>
                    <a:ext uri="{9D8B030D-6E8A-4147-A177-3AD203B41FA5}">
                      <a16:colId xmlns:a16="http://schemas.microsoft.com/office/drawing/2014/main" val="20003"/>
                    </a:ext>
                  </a:extLst>
                </a:gridCol>
                <a:gridCol w="874733">
                  <a:extLst>
                    <a:ext uri="{9D8B030D-6E8A-4147-A177-3AD203B41FA5}">
                      <a16:colId xmlns:a16="http://schemas.microsoft.com/office/drawing/2014/main" val="20004"/>
                    </a:ext>
                  </a:extLst>
                </a:gridCol>
                <a:gridCol w="815915">
                  <a:extLst>
                    <a:ext uri="{9D8B030D-6E8A-4147-A177-3AD203B41FA5}">
                      <a16:colId xmlns:a16="http://schemas.microsoft.com/office/drawing/2014/main" val="20005"/>
                    </a:ext>
                  </a:extLst>
                </a:gridCol>
              </a:tblGrid>
              <a:tr h="201053">
                <a:tc>
                  <a:txBody>
                    <a:bodyPr/>
                    <a:lstStyle/>
                    <a:p>
                      <a:pPr algn="ctr">
                        <a:spcAft>
                          <a:spcPts val="0"/>
                        </a:spcAft>
                      </a:pPr>
                      <a:r>
                        <a:rPr lang="pl-PL" sz="800" b="1" kern="50" dirty="0">
                          <a:latin typeface="Calibri"/>
                          <a:ea typeface="SimSun"/>
                          <a:cs typeface="Calibri"/>
                        </a:rPr>
                        <a:t>1</a:t>
                      </a:r>
                      <a:endParaRPr lang="pl-PL" sz="8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800" b="1" kern="50">
                          <a:latin typeface="Calibri"/>
                          <a:ea typeface="SimSun"/>
                          <a:cs typeface="Calibri"/>
                        </a:rPr>
                        <a:t>2</a:t>
                      </a:r>
                      <a:endParaRPr lang="pl-PL" sz="80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800" b="1" kern="50">
                          <a:latin typeface="Calibri"/>
                          <a:ea typeface="SimSun"/>
                          <a:cs typeface="Calibri"/>
                        </a:rPr>
                        <a:t>3</a:t>
                      </a:r>
                      <a:endParaRPr lang="pl-PL" sz="80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800" b="1" kern="50">
                          <a:latin typeface="Calibri"/>
                          <a:ea typeface="SimSun"/>
                          <a:cs typeface="Calibri"/>
                        </a:rPr>
                        <a:t>4</a:t>
                      </a:r>
                      <a:endParaRPr lang="pl-PL" sz="80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800" b="1" kern="50">
                          <a:latin typeface="Calibri"/>
                          <a:ea typeface="SimSun"/>
                          <a:cs typeface="Calibri"/>
                        </a:rPr>
                        <a:t>5</a:t>
                      </a:r>
                      <a:endParaRPr lang="pl-PL" sz="80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pl-PL" sz="80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50797">
                <a:tc>
                  <a:txBody>
                    <a:bodyPr/>
                    <a:lstStyle/>
                    <a:p>
                      <a:pPr algn="ctr">
                        <a:spcAft>
                          <a:spcPts val="0"/>
                        </a:spcAft>
                      </a:pPr>
                      <a:r>
                        <a:rPr lang="pl-PL" sz="1100" b="1" kern="50" dirty="0">
                          <a:latin typeface="Calibri"/>
                          <a:ea typeface="SimSun"/>
                          <a:cs typeface="Calibri"/>
                        </a:rPr>
                        <a:t>60m</a:t>
                      </a:r>
                      <a:endParaRPr lang="pl-PL" sz="1100" kern="50" dirty="0">
                        <a:latin typeface="Times New Roman"/>
                        <a:ea typeface="SimSun"/>
                        <a:cs typeface="Arial"/>
                      </a:endParaRPr>
                    </a:p>
                    <a:p>
                      <a:pPr algn="ctr">
                        <a:spcAft>
                          <a:spcPts val="0"/>
                        </a:spcAft>
                      </a:pPr>
                      <a:r>
                        <a:rPr lang="pl-PL" sz="1100" kern="50" dirty="0">
                          <a:latin typeface="Calibri"/>
                          <a:ea typeface="SimSun"/>
                          <a:cs typeface="Calibri"/>
                        </a:rPr>
                        <a:t>/ s /</a:t>
                      </a:r>
                      <a:endParaRPr lang="pl-PL" sz="11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100" b="1" kern="50" dirty="0">
                          <a:latin typeface="Calibri"/>
                          <a:ea typeface="SimSun"/>
                          <a:cs typeface="Calibri"/>
                        </a:rPr>
                        <a:t>600m</a:t>
                      </a:r>
                      <a:endParaRPr lang="pl-PL" sz="1100" kern="50" dirty="0">
                        <a:latin typeface="Times New Roman"/>
                        <a:ea typeface="SimSun"/>
                        <a:cs typeface="Arial"/>
                      </a:endParaRPr>
                    </a:p>
                    <a:p>
                      <a:pPr algn="ctr">
                        <a:spcAft>
                          <a:spcPts val="0"/>
                        </a:spcAft>
                      </a:pPr>
                      <a:r>
                        <a:rPr lang="pl-PL" sz="1100" kern="50" dirty="0">
                          <a:latin typeface="Calibri"/>
                          <a:ea typeface="SimSun"/>
                          <a:cs typeface="Calibri"/>
                        </a:rPr>
                        <a:t>/ min /</a:t>
                      </a:r>
                      <a:endParaRPr lang="pl-PL" sz="11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100" b="1" kern="50" dirty="0">
                          <a:latin typeface="Calibri"/>
                          <a:ea typeface="SimSun"/>
                          <a:cs typeface="Calibri"/>
                        </a:rPr>
                        <a:t>skok w dal</a:t>
                      </a:r>
                      <a:r>
                        <a:rPr lang="pl-PL" sz="1100" kern="50" dirty="0">
                          <a:latin typeface="Calibri"/>
                          <a:ea typeface="SimSun"/>
                          <a:cs typeface="Calibri"/>
                        </a:rPr>
                        <a:t>         z miejsca</a:t>
                      </a:r>
                      <a:endParaRPr lang="pl-PL" sz="1100" kern="50" dirty="0">
                        <a:latin typeface="Times New Roman"/>
                        <a:ea typeface="SimSun"/>
                        <a:cs typeface="Arial"/>
                      </a:endParaRPr>
                    </a:p>
                    <a:p>
                      <a:pPr algn="ctr">
                        <a:spcAft>
                          <a:spcPts val="0"/>
                        </a:spcAft>
                      </a:pPr>
                      <a:r>
                        <a:rPr lang="pl-PL" sz="1100" kern="50" dirty="0">
                          <a:latin typeface="Calibri"/>
                          <a:ea typeface="SimSun"/>
                          <a:cs typeface="Calibri"/>
                        </a:rPr>
                        <a:t>/ cm /</a:t>
                      </a:r>
                      <a:endParaRPr lang="pl-PL" sz="11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100" b="1" kern="50" dirty="0">
                          <a:latin typeface="Calibri"/>
                          <a:ea typeface="SimSun"/>
                          <a:cs typeface="Calibri"/>
                        </a:rPr>
                        <a:t>rzut piłką</a:t>
                      </a:r>
                      <a:r>
                        <a:rPr lang="pl-PL" sz="1100" kern="50" dirty="0">
                          <a:latin typeface="Calibri"/>
                          <a:ea typeface="SimSun"/>
                          <a:cs typeface="Calibri"/>
                        </a:rPr>
                        <a:t> lekarską 3kg przez plecy</a:t>
                      </a:r>
                      <a:endParaRPr lang="pl-PL" sz="1100" kern="50" dirty="0">
                        <a:latin typeface="Times New Roman"/>
                        <a:ea typeface="SimSun"/>
                        <a:cs typeface="Arial"/>
                      </a:endParaRPr>
                    </a:p>
                    <a:p>
                      <a:pPr algn="ctr">
                        <a:spcAft>
                          <a:spcPts val="0"/>
                        </a:spcAft>
                      </a:pPr>
                      <a:r>
                        <a:rPr lang="pl-PL" sz="1100" kern="50" dirty="0">
                          <a:latin typeface="Calibri"/>
                          <a:ea typeface="SimSun"/>
                          <a:cs typeface="Calibri"/>
                        </a:rPr>
                        <a:t>/ m /</a:t>
                      </a:r>
                      <a:endParaRPr lang="pl-PL" sz="11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100" b="1" kern="50" dirty="0">
                          <a:latin typeface="Calibri"/>
                          <a:ea typeface="SimSun"/>
                          <a:cs typeface="Calibri"/>
                        </a:rPr>
                        <a:t>rzut piłeczką</a:t>
                      </a:r>
                      <a:r>
                        <a:rPr lang="pl-PL" sz="1100" kern="50" dirty="0">
                          <a:latin typeface="Calibri"/>
                          <a:ea typeface="SimSun"/>
                          <a:cs typeface="Calibri"/>
                        </a:rPr>
                        <a:t> palantową </a:t>
                      </a:r>
                      <a:endParaRPr lang="pl-PL" sz="1100" kern="50" dirty="0">
                        <a:latin typeface="Times New Roman"/>
                        <a:ea typeface="SimSun"/>
                        <a:cs typeface="Arial"/>
                      </a:endParaRPr>
                    </a:p>
                    <a:p>
                      <a:pPr algn="ctr">
                        <a:spcAft>
                          <a:spcPts val="0"/>
                        </a:spcAft>
                      </a:pPr>
                      <a:r>
                        <a:rPr lang="pl-PL" sz="1100" kern="50" dirty="0">
                          <a:latin typeface="Calibri"/>
                          <a:ea typeface="SimSun"/>
                          <a:cs typeface="Calibri"/>
                        </a:rPr>
                        <a:t>150 gram</a:t>
                      </a:r>
                      <a:endParaRPr lang="pl-PL" sz="1100" kern="50" dirty="0">
                        <a:latin typeface="Times New Roman"/>
                        <a:ea typeface="SimSun"/>
                        <a:cs typeface="Arial"/>
                      </a:endParaRPr>
                    </a:p>
                    <a:p>
                      <a:pPr algn="ctr">
                        <a:spcAft>
                          <a:spcPts val="0"/>
                        </a:spcAft>
                      </a:pPr>
                      <a:r>
                        <a:rPr lang="pl-PL" sz="1100" kern="50" dirty="0">
                          <a:latin typeface="Calibri"/>
                          <a:ea typeface="SimSun"/>
                          <a:cs typeface="Calibri"/>
                        </a:rPr>
                        <a:t>/ m/ </a:t>
                      </a:r>
                      <a:endParaRPr lang="pl-PL" sz="11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100" b="1" kern="50" dirty="0">
                          <a:latin typeface="Calibri"/>
                          <a:ea typeface="SimSun"/>
                          <a:cs typeface="Calibri"/>
                        </a:rPr>
                        <a:t>PUNKTY</a:t>
                      </a:r>
                      <a:endParaRPr lang="pl-PL" sz="11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25300">
                <a:tc>
                  <a:txBody>
                    <a:bodyPr/>
                    <a:lstStyle/>
                    <a:p>
                      <a:pPr algn="ctr">
                        <a:spcAft>
                          <a:spcPts val="0"/>
                        </a:spcAft>
                      </a:pPr>
                      <a:r>
                        <a:rPr lang="pl-PL" sz="1050" kern="50" dirty="0">
                          <a:latin typeface="Calibri"/>
                          <a:ea typeface="SimSun"/>
                          <a:cs typeface="Calibri"/>
                        </a:rPr>
                        <a:t>8,85</a:t>
                      </a:r>
                      <a:endParaRPr lang="pl-PL" sz="105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dirty="0">
                          <a:latin typeface="Calibri"/>
                          <a:ea typeface="SimSun"/>
                          <a:cs typeface="Calibri"/>
                        </a:rPr>
                        <a:t>3.15</a:t>
                      </a:r>
                      <a:endParaRPr lang="pl-PL" sz="105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dirty="0">
                          <a:latin typeface="Calibri"/>
                          <a:ea typeface="SimSun"/>
                          <a:cs typeface="Calibri"/>
                        </a:rPr>
                        <a:t>155</a:t>
                      </a:r>
                      <a:endParaRPr lang="pl-PL" sz="105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dirty="0">
                          <a:latin typeface="Calibri"/>
                          <a:ea typeface="SimSun"/>
                          <a:cs typeface="Calibri"/>
                        </a:rPr>
                        <a:t>7,00</a:t>
                      </a:r>
                      <a:endParaRPr lang="pl-PL" sz="105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dirty="0">
                          <a:latin typeface="Calibri"/>
                          <a:ea typeface="SimSun"/>
                          <a:cs typeface="Calibri"/>
                        </a:rPr>
                        <a:t>36</a:t>
                      </a:r>
                      <a:endParaRPr lang="pl-PL" sz="105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1</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25300">
                <a:tc>
                  <a:txBody>
                    <a:bodyPr/>
                    <a:lstStyle/>
                    <a:p>
                      <a:pPr algn="ctr">
                        <a:spcAft>
                          <a:spcPts val="0"/>
                        </a:spcAft>
                      </a:pPr>
                      <a:r>
                        <a:rPr lang="pl-PL" sz="1050" kern="50">
                          <a:latin typeface="Calibri"/>
                          <a:ea typeface="SimSun"/>
                          <a:cs typeface="Calibri"/>
                        </a:rPr>
                        <a:t>8,76</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3.10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160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7,50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37</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2</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25300">
                <a:tc>
                  <a:txBody>
                    <a:bodyPr/>
                    <a:lstStyle/>
                    <a:p>
                      <a:pPr algn="ctr">
                        <a:spcAft>
                          <a:spcPts val="0"/>
                        </a:spcAft>
                      </a:pPr>
                      <a:r>
                        <a:rPr lang="pl-PL" sz="1050" kern="50">
                          <a:latin typeface="Calibri"/>
                          <a:ea typeface="SimSun"/>
                          <a:cs typeface="Calibri"/>
                        </a:rPr>
                        <a:t>8,69</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3.05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165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7,75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38</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3</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25300">
                <a:tc>
                  <a:txBody>
                    <a:bodyPr/>
                    <a:lstStyle/>
                    <a:p>
                      <a:pPr algn="ctr">
                        <a:spcAft>
                          <a:spcPts val="0"/>
                        </a:spcAft>
                      </a:pPr>
                      <a:r>
                        <a:rPr lang="pl-PL" sz="1050" kern="50">
                          <a:latin typeface="Calibri"/>
                          <a:ea typeface="SimSun"/>
                          <a:cs typeface="Calibri"/>
                        </a:rPr>
                        <a:t>8,62</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3.00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170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8,00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39</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4</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25300">
                <a:tc>
                  <a:txBody>
                    <a:bodyPr/>
                    <a:lstStyle/>
                    <a:p>
                      <a:pPr algn="ctr">
                        <a:spcAft>
                          <a:spcPts val="0"/>
                        </a:spcAft>
                      </a:pPr>
                      <a:r>
                        <a:rPr lang="pl-PL" sz="1050" kern="50">
                          <a:latin typeface="Calibri"/>
                          <a:ea typeface="SimSun"/>
                          <a:cs typeface="Calibri"/>
                        </a:rPr>
                        <a:t>8,55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2.55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175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8,25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40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5</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25300">
                <a:tc>
                  <a:txBody>
                    <a:bodyPr/>
                    <a:lstStyle/>
                    <a:p>
                      <a:pPr algn="ctr">
                        <a:spcAft>
                          <a:spcPts val="0"/>
                        </a:spcAft>
                      </a:pPr>
                      <a:r>
                        <a:rPr lang="pl-PL" sz="1050" kern="50">
                          <a:latin typeface="Calibri"/>
                          <a:ea typeface="SimSun"/>
                          <a:cs typeface="Calibri"/>
                        </a:rPr>
                        <a:t>8,48</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2.50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180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8,50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41</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6</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25300">
                <a:tc>
                  <a:txBody>
                    <a:bodyPr/>
                    <a:lstStyle/>
                    <a:p>
                      <a:pPr algn="ctr">
                        <a:spcAft>
                          <a:spcPts val="0"/>
                        </a:spcAft>
                      </a:pPr>
                      <a:r>
                        <a:rPr lang="pl-PL" sz="1050" kern="50">
                          <a:latin typeface="Calibri"/>
                          <a:ea typeface="SimSun"/>
                          <a:cs typeface="Calibri"/>
                        </a:rPr>
                        <a:t>8,41</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2.45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185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8,75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42</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7</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25300">
                <a:tc>
                  <a:txBody>
                    <a:bodyPr/>
                    <a:lstStyle/>
                    <a:p>
                      <a:pPr algn="ctr">
                        <a:spcAft>
                          <a:spcPts val="0"/>
                        </a:spcAft>
                      </a:pPr>
                      <a:r>
                        <a:rPr lang="pl-PL" sz="1050" kern="50">
                          <a:latin typeface="Calibri"/>
                          <a:ea typeface="SimSun"/>
                          <a:cs typeface="Calibri"/>
                        </a:rPr>
                        <a:t>8,34</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2.40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190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9,00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43</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8</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25300">
                <a:tc>
                  <a:txBody>
                    <a:bodyPr/>
                    <a:lstStyle/>
                    <a:p>
                      <a:pPr algn="ctr">
                        <a:spcAft>
                          <a:spcPts val="0"/>
                        </a:spcAft>
                      </a:pPr>
                      <a:r>
                        <a:rPr lang="pl-PL" sz="1050" kern="50">
                          <a:latin typeface="Calibri"/>
                          <a:ea typeface="SimSun"/>
                          <a:cs typeface="Calibri"/>
                        </a:rPr>
                        <a:t>8,27</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2.35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195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9,25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44</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9</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25300">
                <a:tc>
                  <a:txBody>
                    <a:bodyPr/>
                    <a:lstStyle/>
                    <a:p>
                      <a:pPr algn="ctr">
                        <a:spcAft>
                          <a:spcPts val="0"/>
                        </a:spcAft>
                      </a:pPr>
                      <a:r>
                        <a:rPr lang="pl-PL" sz="1050" kern="50">
                          <a:latin typeface="Calibri"/>
                          <a:ea typeface="SimSun"/>
                          <a:cs typeface="Calibri"/>
                        </a:rPr>
                        <a:t>8,20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2.30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200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9,50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45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10</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25300">
                <a:tc>
                  <a:txBody>
                    <a:bodyPr/>
                    <a:lstStyle/>
                    <a:p>
                      <a:pPr algn="ctr">
                        <a:spcAft>
                          <a:spcPts val="0"/>
                        </a:spcAft>
                      </a:pPr>
                      <a:r>
                        <a:rPr lang="pl-PL" sz="1050" kern="50">
                          <a:latin typeface="Calibri"/>
                          <a:ea typeface="SimSun"/>
                          <a:cs typeface="Calibri"/>
                        </a:rPr>
                        <a:t>8,13</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2.25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205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9,75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46</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11</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25300">
                <a:tc>
                  <a:txBody>
                    <a:bodyPr/>
                    <a:lstStyle/>
                    <a:p>
                      <a:pPr algn="ctr">
                        <a:spcAft>
                          <a:spcPts val="0"/>
                        </a:spcAft>
                      </a:pPr>
                      <a:r>
                        <a:rPr lang="pl-PL" sz="1050" kern="50">
                          <a:latin typeface="Calibri"/>
                          <a:ea typeface="SimSun"/>
                          <a:cs typeface="Calibri"/>
                        </a:rPr>
                        <a:t>8,06</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2.20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210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10,00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47</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12</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25300">
                <a:tc>
                  <a:txBody>
                    <a:bodyPr/>
                    <a:lstStyle/>
                    <a:p>
                      <a:pPr algn="ctr">
                        <a:spcAft>
                          <a:spcPts val="0"/>
                        </a:spcAft>
                      </a:pPr>
                      <a:r>
                        <a:rPr lang="pl-PL" sz="1050" kern="50">
                          <a:latin typeface="Calibri"/>
                          <a:ea typeface="SimSun"/>
                          <a:cs typeface="Calibri"/>
                        </a:rPr>
                        <a:t>7,99</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2.15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215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10,25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48</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13</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25300">
                <a:tc>
                  <a:txBody>
                    <a:bodyPr/>
                    <a:lstStyle/>
                    <a:p>
                      <a:pPr algn="ctr">
                        <a:spcAft>
                          <a:spcPts val="0"/>
                        </a:spcAft>
                      </a:pPr>
                      <a:r>
                        <a:rPr lang="pl-PL" sz="1050" kern="50">
                          <a:latin typeface="Calibri"/>
                          <a:ea typeface="SimSun"/>
                          <a:cs typeface="Calibri"/>
                        </a:rPr>
                        <a:t>7,92</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2.10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220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10,50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49</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14</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25300">
                <a:tc>
                  <a:txBody>
                    <a:bodyPr/>
                    <a:lstStyle/>
                    <a:p>
                      <a:pPr algn="ctr">
                        <a:spcAft>
                          <a:spcPts val="0"/>
                        </a:spcAft>
                      </a:pPr>
                      <a:r>
                        <a:rPr lang="pl-PL" sz="1050" kern="50">
                          <a:latin typeface="Calibri"/>
                          <a:ea typeface="SimSun"/>
                          <a:cs typeface="Calibri"/>
                        </a:rPr>
                        <a:t>7,85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2.05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225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10,75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50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15</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25300">
                <a:tc>
                  <a:txBody>
                    <a:bodyPr/>
                    <a:lstStyle/>
                    <a:p>
                      <a:pPr algn="ctr">
                        <a:spcAft>
                          <a:spcPts val="0"/>
                        </a:spcAft>
                      </a:pPr>
                      <a:r>
                        <a:rPr lang="pl-PL" sz="1050" kern="50">
                          <a:latin typeface="Calibri"/>
                          <a:ea typeface="SimSun"/>
                          <a:cs typeface="Calibri"/>
                        </a:rPr>
                        <a:t>7,78</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2.00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230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11,00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51</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16</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25300">
                <a:tc>
                  <a:txBody>
                    <a:bodyPr/>
                    <a:lstStyle/>
                    <a:p>
                      <a:pPr algn="ctr">
                        <a:spcAft>
                          <a:spcPts val="0"/>
                        </a:spcAft>
                      </a:pPr>
                      <a:r>
                        <a:rPr lang="pl-PL" sz="1050" kern="50">
                          <a:latin typeface="Calibri"/>
                          <a:ea typeface="SimSun"/>
                          <a:cs typeface="Calibri"/>
                        </a:rPr>
                        <a:t>7,71</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1.56</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235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dirty="0">
                          <a:latin typeface="Calibri"/>
                          <a:ea typeface="SimSun"/>
                          <a:cs typeface="Calibri"/>
                        </a:rPr>
                        <a:t>11,25</a:t>
                      </a:r>
                      <a:endParaRPr lang="pl-PL" sz="105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52</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17</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25300">
                <a:tc>
                  <a:txBody>
                    <a:bodyPr/>
                    <a:lstStyle/>
                    <a:p>
                      <a:pPr algn="ctr">
                        <a:spcAft>
                          <a:spcPts val="0"/>
                        </a:spcAft>
                      </a:pPr>
                      <a:r>
                        <a:rPr lang="pl-PL" sz="1050" kern="50">
                          <a:latin typeface="Calibri"/>
                          <a:ea typeface="SimSun"/>
                          <a:cs typeface="Calibri"/>
                        </a:rPr>
                        <a:t>7,64</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1.51</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240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11,50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53</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18</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25300">
                <a:tc>
                  <a:txBody>
                    <a:bodyPr/>
                    <a:lstStyle/>
                    <a:p>
                      <a:pPr algn="ctr">
                        <a:spcAft>
                          <a:spcPts val="0"/>
                        </a:spcAft>
                      </a:pPr>
                      <a:r>
                        <a:rPr lang="pl-PL" sz="1050" kern="50">
                          <a:latin typeface="Calibri"/>
                          <a:ea typeface="SimSun"/>
                          <a:cs typeface="Calibri"/>
                        </a:rPr>
                        <a:t>7,57</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1.49</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245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11,75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54</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19</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225300">
                <a:tc>
                  <a:txBody>
                    <a:bodyPr/>
                    <a:lstStyle/>
                    <a:p>
                      <a:pPr algn="ctr">
                        <a:spcAft>
                          <a:spcPts val="0"/>
                        </a:spcAft>
                      </a:pPr>
                      <a:r>
                        <a:rPr lang="pl-PL" sz="1050" kern="50">
                          <a:latin typeface="Calibri"/>
                          <a:ea typeface="SimSun"/>
                          <a:cs typeface="Calibri"/>
                        </a:rPr>
                        <a:t>7,50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1.45</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250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a:latin typeface="Calibri"/>
                          <a:ea typeface="SimSun"/>
                          <a:cs typeface="Calibri"/>
                        </a:rPr>
                        <a:t>12,00</a:t>
                      </a:r>
                      <a:endParaRPr lang="pl-PL" sz="1050" kern="5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050" kern="50" dirty="0">
                          <a:latin typeface="Calibri"/>
                          <a:ea typeface="SimSun"/>
                          <a:cs typeface="Calibri"/>
                        </a:rPr>
                        <a:t>55</a:t>
                      </a:r>
                      <a:endParaRPr lang="pl-PL" sz="105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pl-PL" sz="1200" b="1" kern="50" dirty="0">
                          <a:latin typeface="Calibri"/>
                          <a:ea typeface="SimSun"/>
                          <a:cs typeface="Calibri"/>
                        </a:rPr>
                        <a:t>20</a:t>
                      </a:r>
                      <a:endParaRPr lang="pl-PL" sz="1200" kern="50" dirty="0">
                        <a:latin typeface="Times New Roman"/>
                        <a:ea typeface="SimSun"/>
                        <a:cs typeface="Arial"/>
                      </a:endParaRPr>
                    </a:p>
                  </a:txBody>
                  <a:tcPr marL="23475" marR="23475" marT="23475" marB="2347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Times New Roman" pitchFamily="18" charset="0"/>
                <a:ea typeface="SimSun" pitchFamily="2" charset="-122"/>
                <a:cs typeface="Calibri" pitchFamily="34" charset="0"/>
              </a:rPr>
              <a:t>CHŁOPCY</a:t>
            </a:r>
            <a:endParaRPr kumimoji="0" lang="pl-PL"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600" dirty="0" smtClean="0">
                <a:solidFill>
                  <a:schemeClr val="accent4">
                    <a:lumMod val="50000"/>
                  </a:schemeClr>
                </a:solidFill>
              </a:rPr>
              <a:t>EGZAMIN DLA KANDYDATÓW NA PROFIL STRZELECKI</a:t>
            </a:r>
            <a:endParaRPr lang="pl-PL" sz="2600" dirty="0">
              <a:solidFill>
                <a:schemeClr val="accent4">
                  <a:lumMod val="50000"/>
                </a:schemeClr>
              </a:solidFill>
            </a:endParaRPr>
          </a:p>
        </p:txBody>
      </p:sp>
      <p:sp>
        <p:nvSpPr>
          <p:cNvPr id="3" name="Symbol zastępczy zawartości 2"/>
          <p:cNvSpPr>
            <a:spLocks noGrp="1"/>
          </p:cNvSpPr>
          <p:nvPr>
            <p:ph idx="1"/>
          </p:nvPr>
        </p:nvSpPr>
        <p:spPr/>
        <p:txBody>
          <a:bodyPr>
            <a:normAutofit/>
          </a:bodyPr>
          <a:lstStyle/>
          <a:p>
            <a:pPr>
              <a:buNone/>
            </a:pPr>
            <a:r>
              <a:rPr lang="pl-PL" sz="2000" dirty="0" smtClean="0"/>
              <a:t>Zasady przeprowadzenia egzaminu strzeleckiego:</a:t>
            </a:r>
          </a:p>
          <a:p>
            <a:pPr>
              <a:buFont typeface="Wingdings" pitchFamily="2" charset="2"/>
              <a:buChar char="Ø"/>
            </a:pPr>
            <a:r>
              <a:rPr lang="pl-PL" sz="1600" dirty="0" smtClean="0"/>
              <a:t>Odległość -  10m</a:t>
            </a:r>
          </a:p>
          <a:p>
            <a:pPr>
              <a:buFont typeface="Wingdings" pitchFamily="2" charset="2"/>
              <a:buChar char="Ø"/>
            </a:pPr>
            <a:r>
              <a:rPr lang="pl-PL" sz="1600" dirty="0" smtClean="0"/>
              <a:t>Tarcze -  właściwe dla danej konkurencji według norm PZSS</a:t>
            </a:r>
          </a:p>
          <a:p>
            <a:pPr>
              <a:buFont typeface="Wingdings" pitchFamily="2" charset="2"/>
              <a:buChar char="Ø"/>
            </a:pPr>
            <a:r>
              <a:rPr lang="pl-PL" sz="1600" dirty="0" smtClean="0"/>
              <a:t>Postawa strzelecka – stojąca</a:t>
            </a:r>
          </a:p>
          <a:p>
            <a:pPr>
              <a:buFont typeface="Wingdings" pitchFamily="2" charset="2"/>
              <a:buChar char="Ø"/>
            </a:pPr>
            <a:r>
              <a:rPr lang="pl-PL" sz="1600" dirty="0" smtClean="0"/>
              <a:t>Czas łączny - 15 minut</a:t>
            </a:r>
          </a:p>
          <a:p>
            <a:pPr>
              <a:buFont typeface="Wingdings" pitchFamily="2" charset="2"/>
              <a:buChar char="Ø"/>
            </a:pPr>
            <a:r>
              <a:rPr lang="pl-PL" sz="1600" dirty="0" smtClean="0"/>
              <a:t>Liczba strzałów próbnych – bez ograniczeń</a:t>
            </a:r>
          </a:p>
          <a:p>
            <a:pPr>
              <a:buFont typeface="Wingdings" pitchFamily="2" charset="2"/>
              <a:buChar char="Ø"/>
            </a:pPr>
            <a:r>
              <a:rPr lang="pl-PL" sz="1600" dirty="0" smtClean="0"/>
              <a:t>Liczba strzałów ocenianych – 10</a:t>
            </a:r>
          </a:p>
          <a:p>
            <a:pPr>
              <a:buFont typeface="Wingdings" pitchFamily="2" charset="2"/>
              <a:buChar char="Ø"/>
            </a:pPr>
            <a:endParaRPr lang="pl-PL" sz="1600" dirty="0" smtClean="0"/>
          </a:p>
          <a:p>
            <a:pPr>
              <a:buNone/>
            </a:pPr>
            <a:r>
              <a:rPr lang="pl-PL" sz="1600" dirty="0" smtClean="0"/>
              <a:t>Wynik sprawdzianu strzeleckiego punktowany jest według zasady: 1 punkt rekrutacyjny za każdy punkt powyżej 50  uzyskany podczas sprawdzianu (np. za wynik 67 pkt. do tarczy kandydat otrzymuje 17 pkt. klasyfikacyjnych). Uzyskanie 90 punktów do tarczy lub powyżej jest równoznaczne z przyznaniem 40 punktów klasyfikacyjnych.</a:t>
            </a:r>
          </a:p>
          <a:p>
            <a:pPr>
              <a:buNone/>
            </a:pPr>
            <a:endParaRPr lang="pl-PL" sz="1600" dirty="0" smtClean="0"/>
          </a:p>
          <a:p>
            <a:pPr>
              <a:buNone/>
            </a:pPr>
            <a:r>
              <a:rPr lang="pl-PL" sz="1800" dirty="0" smtClean="0">
                <a:solidFill>
                  <a:srgbClr val="FF0000"/>
                </a:solidFill>
              </a:rPr>
              <a:t>Aby pozytywnie zaliczyć strzelecką próbę sprawnościową kandydat musi uzyskać co najmniej 5 punktów rekrutacyjnych  czyli 55 punktów do tarczy w 10 strzałach.</a:t>
            </a:r>
          </a:p>
          <a:p>
            <a:pPr>
              <a:buFont typeface="Wingdings" pitchFamily="2" charset="2"/>
              <a:buChar char="Ø"/>
            </a:pPr>
            <a:endParaRPr lang="pl-PL" sz="1600" dirty="0" smtClean="0"/>
          </a:p>
          <a:p>
            <a:pPr>
              <a:buFont typeface="Wingdings" pitchFamily="2" charset="2"/>
              <a:buChar char="Ø"/>
            </a:pPr>
            <a:endParaRPr lang="pl-PL" sz="1600" dirty="0" smtClean="0"/>
          </a:p>
          <a:p>
            <a:pPr>
              <a:buFont typeface="Wingdings" pitchFamily="2" charset="2"/>
              <a:buChar char="Ø"/>
            </a:pPr>
            <a:endParaRPr lang="pl-PL" sz="1800"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600" dirty="0" smtClean="0">
                <a:solidFill>
                  <a:schemeClr val="accent4">
                    <a:lumMod val="50000"/>
                  </a:schemeClr>
                </a:solidFill>
              </a:rPr>
              <a:t>Dodatkowe wymagane dokumenty</a:t>
            </a:r>
            <a:endParaRPr lang="pl-PL" sz="2600" dirty="0">
              <a:solidFill>
                <a:schemeClr val="accent4">
                  <a:lumMod val="50000"/>
                </a:schemeClr>
              </a:solidFill>
            </a:endParaRPr>
          </a:p>
        </p:txBody>
      </p:sp>
      <p:sp>
        <p:nvSpPr>
          <p:cNvPr id="3" name="Symbol zastępczy zawartości 2"/>
          <p:cNvSpPr>
            <a:spLocks noGrp="1"/>
          </p:cNvSpPr>
          <p:nvPr>
            <p:ph idx="1"/>
          </p:nvPr>
        </p:nvSpPr>
        <p:spPr>
          <a:xfrm>
            <a:off x="457200" y="1500174"/>
            <a:ext cx="8686800" cy="4525963"/>
          </a:xfrm>
        </p:spPr>
        <p:txBody>
          <a:bodyPr/>
          <a:lstStyle/>
          <a:p>
            <a:pPr>
              <a:buNone/>
            </a:pPr>
            <a:r>
              <a:rPr lang="pl-PL" sz="2000" dirty="0" smtClean="0">
                <a:solidFill>
                  <a:srgbClr val="00B050"/>
                </a:solidFill>
              </a:rPr>
              <a:t> Kandydat do klasy sportowej oprócz standardowych dokumentów powinien w stosownym terminie dostarczyć:</a:t>
            </a:r>
          </a:p>
          <a:p>
            <a:pPr>
              <a:buNone/>
            </a:pPr>
            <a:endParaRPr lang="pl-PL" sz="1800" dirty="0" smtClean="0"/>
          </a:p>
          <a:p>
            <a:r>
              <a:rPr lang="pl-PL" sz="2400" dirty="0" smtClean="0"/>
              <a:t>Zaświadczenie lekarskie kwalifikujące do nauki w klasie sportowej</a:t>
            </a:r>
          </a:p>
          <a:p>
            <a:r>
              <a:rPr lang="pl-PL" sz="2400" dirty="0" smtClean="0"/>
              <a:t>Wniosek do klasy sportowej </a:t>
            </a:r>
            <a:r>
              <a:rPr lang="pl-PL" sz="2200" dirty="0" smtClean="0"/>
              <a:t>– druk do pobrania w sekretariacie lub na stronie szkoły</a:t>
            </a:r>
          </a:p>
          <a:p>
            <a:r>
              <a:rPr lang="pl-PL" sz="2400" dirty="0" smtClean="0"/>
              <a:t>Pisemna zgoda rodziców </a:t>
            </a:r>
            <a:r>
              <a:rPr lang="pl-PL" sz="2200" dirty="0" smtClean="0"/>
              <a:t>– druk do pobrania w sekretariacie lub na stronie szkoły</a:t>
            </a:r>
          </a:p>
          <a:p>
            <a:r>
              <a:rPr lang="pl-PL" sz="2400" dirty="0" smtClean="0"/>
              <a:t>Kserokopia świadectwa ukończenia VII klasy szkoły podstawowej potwierdzona za zgodność z oryginałem</a:t>
            </a:r>
            <a:endParaRPr lang="pl-PL"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600" dirty="0" smtClean="0">
                <a:solidFill>
                  <a:schemeClr val="accent4">
                    <a:lumMod val="50000"/>
                  </a:schemeClr>
                </a:solidFill>
              </a:rPr>
              <a:t>Pozostałe informacje </a:t>
            </a:r>
            <a:endParaRPr lang="pl-PL" sz="2600" dirty="0">
              <a:solidFill>
                <a:schemeClr val="accent4">
                  <a:lumMod val="50000"/>
                </a:schemeClr>
              </a:solidFill>
            </a:endParaRPr>
          </a:p>
        </p:txBody>
      </p:sp>
      <p:sp>
        <p:nvSpPr>
          <p:cNvPr id="3" name="Symbol zastępczy zawartości 2"/>
          <p:cNvSpPr>
            <a:spLocks noGrp="1"/>
          </p:cNvSpPr>
          <p:nvPr>
            <p:ph idx="1"/>
          </p:nvPr>
        </p:nvSpPr>
        <p:spPr/>
        <p:txBody>
          <a:bodyPr>
            <a:normAutofit/>
          </a:bodyPr>
          <a:lstStyle/>
          <a:p>
            <a:pPr>
              <a:buNone/>
            </a:pPr>
            <a:r>
              <a:rPr lang="pl-PL" sz="2800" dirty="0" smtClean="0"/>
              <a:t>Więcej szczegółów o rekrutacji do klasy sportowej znajdziesz </a:t>
            </a:r>
          </a:p>
          <a:p>
            <a:pPr>
              <a:buNone/>
            </a:pPr>
            <a:endParaRPr lang="pl-PL" sz="2800" dirty="0" smtClean="0"/>
          </a:p>
          <a:p>
            <a:pPr>
              <a:buNone/>
            </a:pPr>
            <a:r>
              <a:rPr lang="pl-PL" sz="2600" dirty="0" smtClean="0"/>
              <a:t>na stronie szkoły  </a:t>
            </a:r>
            <a:r>
              <a:rPr lang="pl-PL" sz="2800" dirty="0" smtClean="0"/>
              <a:t> </a:t>
            </a:r>
            <a:r>
              <a:rPr lang="pl-PL" sz="2800" b="1" dirty="0" smtClean="0">
                <a:solidFill>
                  <a:srgbClr val="00B050"/>
                </a:solidFill>
              </a:rPr>
              <a:t>4lo.bialystok.pl</a:t>
            </a:r>
            <a:endParaRPr lang="pl-PL" sz="2800" dirty="0" smtClean="0">
              <a:solidFill>
                <a:srgbClr val="00B050"/>
              </a:solidFill>
            </a:endParaRPr>
          </a:p>
          <a:p>
            <a:pPr>
              <a:buNone/>
            </a:pPr>
            <a:r>
              <a:rPr lang="pl-PL" sz="2600" dirty="0" smtClean="0"/>
              <a:t>w zakładce</a:t>
            </a:r>
            <a:r>
              <a:rPr lang="pl-PL" sz="2800" dirty="0" smtClean="0"/>
              <a:t>   </a:t>
            </a:r>
            <a:r>
              <a:rPr lang="pl-PL" sz="2800" b="1" dirty="0" smtClean="0">
                <a:solidFill>
                  <a:srgbClr val="00B050"/>
                </a:solidFill>
              </a:rPr>
              <a:t>REKRUTACJA</a:t>
            </a:r>
          </a:p>
          <a:p>
            <a:pPr>
              <a:buNone/>
            </a:pPr>
            <a:endParaRPr lang="pl-PL" sz="2800" b="1" dirty="0" smtClean="0">
              <a:solidFill>
                <a:srgbClr val="00B050"/>
              </a:solidFill>
            </a:endParaRPr>
          </a:p>
          <a:p>
            <a:pPr>
              <a:buNone/>
            </a:pPr>
            <a:endParaRPr lang="pl-PL" sz="2800" b="1" dirty="0" smtClean="0">
              <a:solidFill>
                <a:srgbClr val="00B050"/>
              </a:solidFill>
            </a:endParaRPr>
          </a:p>
          <a:p>
            <a:pPr>
              <a:buNone/>
            </a:pPr>
            <a:r>
              <a:rPr lang="pl-PL" sz="2400" b="1" dirty="0" smtClean="0">
                <a:solidFill>
                  <a:schemeClr val="accent6">
                    <a:lumMod val="50000"/>
                  </a:schemeClr>
                </a:solidFill>
              </a:rPr>
              <a:t>                                                                                 Pozdrawiamy!</a:t>
            </a:r>
          </a:p>
          <a:p>
            <a:pPr>
              <a:buNone/>
            </a:pPr>
            <a:r>
              <a:rPr lang="pl-PL" sz="1400" b="1" dirty="0" smtClean="0">
                <a:solidFill>
                  <a:schemeClr val="accent6">
                    <a:lumMod val="75000"/>
                  </a:schemeClr>
                </a:solidFill>
              </a:rPr>
              <a:t>                                                                                                                                         </a:t>
            </a:r>
            <a:r>
              <a:rPr lang="pl-PL" sz="1500" b="1" dirty="0" smtClean="0">
                <a:solidFill>
                  <a:schemeClr val="accent6">
                    <a:lumMod val="75000"/>
                  </a:schemeClr>
                </a:solidFill>
              </a:rPr>
              <a:t>zespół rekrutacyjny IV LO</a:t>
            </a:r>
            <a:endParaRPr lang="pl-PL" sz="1500" b="1" dirty="0">
              <a:solidFill>
                <a:schemeClr val="accent6">
                  <a:lumMod val="75000"/>
                </a:schemeClr>
              </a:solidFill>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Wędrówka">
  <a:themeElements>
    <a:clrScheme name="Wędrówka">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Wędrówka">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Wędrówka">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233</TotalTime>
  <Words>888</Words>
  <Application>Microsoft Office PowerPoint</Application>
  <PresentationFormat>On-screen Show (4:3)</PresentationFormat>
  <Paragraphs>355</Paragraphs>
  <Slides>9</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20" baseType="lpstr">
      <vt:lpstr>SimSun</vt:lpstr>
      <vt:lpstr>Arial</vt:lpstr>
      <vt:lpstr>Calibri</vt:lpstr>
      <vt:lpstr>Czcionka tekstu podstawowego</vt:lpstr>
      <vt:lpstr>Franklin Gothic Book</vt:lpstr>
      <vt:lpstr>Franklin Gothic Medium</vt:lpstr>
      <vt:lpstr>Times New Roman</vt:lpstr>
      <vt:lpstr>Wingdings</vt:lpstr>
      <vt:lpstr>Wingdings 2</vt:lpstr>
      <vt:lpstr>Wędrówka</vt:lpstr>
      <vt:lpstr>Arkusz</vt:lpstr>
      <vt:lpstr>Co powinieneś wiedzieć, jeżeli zainteresowała cię klasa o profilu sportowym </vt:lpstr>
      <vt:lpstr>Dokumenty do klasy sportowej tylko do 31 maja !!!</vt:lpstr>
      <vt:lpstr>Dodatkowy termin egzaminu</vt:lpstr>
      <vt:lpstr>Jak wygląda egzamin do klasy sportowej</vt:lpstr>
      <vt:lpstr>Egzamin dla kandydatów na profil lekkoatletyczny </vt:lpstr>
      <vt:lpstr>Chłopcy</vt:lpstr>
      <vt:lpstr>EGZAMIN DLA KANDYDATÓW NA PROFIL STRZELECKI</vt:lpstr>
      <vt:lpstr>Dodatkowe wymagane dokumenty</vt:lpstr>
      <vt:lpstr>Pozostałe informacje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1</dc:creator>
  <cp:lastModifiedBy>word</cp:lastModifiedBy>
  <cp:revision>42</cp:revision>
  <dcterms:created xsi:type="dcterms:W3CDTF">2021-05-14T18:57:35Z</dcterms:created>
  <dcterms:modified xsi:type="dcterms:W3CDTF">2021-05-20T17:30:09Z</dcterms:modified>
</cp:coreProperties>
</file>