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1"/>
  </p:notesMasterIdLst>
  <p:sldIdLst>
    <p:sldId id="256" r:id="rId2"/>
    <p:sldId id="388" r:id="rId3"/>
    <p:sldId id="398" r:id="rId4"/>
    <p:sldId id="399" r:id="rId5"/>
    <p:sldId id="401" r:id="rId6"/>
    <p:sldId id="389" r:id="rId7"/>
    <p:sldId id="297" r:id="rId8"/>
    <p:sldId id="407" r:id="rId9"/>
    <p:sldId id="356" r:id="rId10"/>
    <p:sldId id="405" r:id="rId11"/>
    <p:sldId id="300" r:id="rId12"/>
    <p:sldId id="406" r:id="rId13"/>
    <p:sldId id="305" r:id="rId14"/>
    <p:sldId id="302" r:id="rId15"/>
    <p:sldId id="403" r:id="rId16"/>
    <p:sldId id="397" r:id="rId17"/>
    <p:sldId id="359" r:id="rId18"/>
    <p:sldId id="391" r:id="rId19"/>
    <p:sldId id="393" r:id="rId20"/>
    <p:sldId id="394" r:id="rId21"/>
    <p:sldId id="392" r:id="rId22"/>
    <p:sldId id="272" r:id="rId23"/>
    <p:sldId id="396" r:id="rId24"/>
    <p:sldId id="390" r:id="rId25"/>
    <p:sldId id="320" r:id="rId26"/>
    <p:sldId id="283" r:id="rId27"/>
    <p:sldId id="315" r:id="rId28"/>
    <p:sldId id="363" r:id="rId29"/>
    <p:sldId id="366" r:id="rId30"/>
    <p:sldId id="367" r:id="rId31"/>
    <p:sldId id="380" r:id="rId32"/>
    <p:sldId id="383" r:id="rId33"/>
    <p:sldId id="379" r:id="rId34"/>
    <p:sldId id="368" r:id="rId35"/>
    <p:sldId id="378" r:id="rId36"/>
    <p:sldId id="375" r:id="rId37"/>
    <p:sldId id="369" r:id="rId38"/>
    <p:sldId id="377" r:id="rId39"/>
    <p:sldId id="372" r:id="rId40"/>
    <p:sldId id="376" r:id="rId41"/>
    <p:sldId id="370" r:id="rId42"/>
    <p:sldId id="381" r:id="rId43"/>
    <p:sldId id="371" r:id="rId44"/>
    <p:sldId id="373" r:id="rId45"/>
    <p:sldId id="374" r:id="rId46"/>
    <p:sldId id="386" r:id="rId47"/>
    <p:sldId id="311" r:id="rId48"/>
    <p:sldId id="400" r:id="rId49"/>
    <p:sldId id="323" r:id="rId5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1741" autoAdjust="0"/>
  </p:normalViewPr>
  <p:slideViewPr>
    <p:cSldViewPr>
      <p:cViewPr varScale="1">
        <p:scale>
          <a:sx n="67" d="100"/>
          <a:sy n="67" d="100"/>
        </p:scale>
        <p:origin x="16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3A73A-A1A5-4889-96BD-785ACB6502D6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C2B6B-99B9-4ABB-83E9-F6E3608A0A1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480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2B6B-99B9-4ABB-83E9-F6E3608A0A12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889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2B6B-99B9-4ABB-83E9-F6E3608A0A12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032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2B6B-99B9-4ABB-83E9-F6E3608A0A12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749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2B6B-99B9-4ABB-83E9-F6E3608A0A12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322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2B6B-99B9-4ABB-83E9-F6E3608A0A12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2722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2B6B-99B9-4ABB-83E9-F6E3608A0A12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6624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2B6B-99B9-4ABB-83E9-F6E3608A0A12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45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C2B6B-99B9-4ABB-83E9-F6E3608A0A12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938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477FE-0004-4D63-ABBC-C46FFB7B6C9E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ADA4E-16F3-4BB9-A8E3-19550171FEC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GRUPA%202\Desktop\Poprawiona%20Muzyka.mp3%20dzialaj&#261;ca.mp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GRUPA%202\Desktop\filmiki%20do%20prezentacji%20LO\Archive%20-%20Friend.mp3" TargetMode="Externa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263374"/>
            <a:ext cx="7844408" cy="1755576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b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ZESPÓŁ SZKÓŁ</a:t>
            </a:r>
            <a:b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im. ARMII KRAJOWEJ</a:t>
            </a:r>
            <a:b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W BRAŃSKU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1"/>
            <a:ext cx="9144000" cy="316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798860" y="2195373"/>
            <a:ext cx="7488832" cy="4434386"/>
          </a:xfrm>
        </p:spPr>
        <p:txBody>
          <a:bodyPr>
            <a:normAutofit/>
          </a:bodyPr>
          <a:lstStyle/>
          <a:p>
            <a:endParaRPr lang="pl-PL" sz="4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pl-PL" sz="4000" b="1" spc="50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„</a:t>
            </a:r>
            <a:r>
              <a:rPr lang="pl-PL" sz="4800" b="1" spc="50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WSZĘDZIE  DOBRZE,  </a:t>
            </a:r>
          </a:p>
          <a:p>
            <a:r>
              <a:rPr lang="pl-PL" sz="4800" b="1" spc="50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ALE  W  BRAŃSKU  NAJLEPIEJ”</a:t>
            </a:r>
          </a:p>
          <a:p>
            <a:r>
              <a:rPr lang="pl-PL" sz="4800" b="1" spc="50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2021</a:t>
            </a:r>
            <a:endParaRPr lang="pl-PL" b="1" spc="5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27" name="Picture 3" descr="E:\logo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4124" y="100594"/>
            <a:ext cx="1475656" cy="1962548"/>
          </a:xfrm>
          <a:prstGeom prst="rect">
            <a:avLst/>
          </a:prstGeom>
          <a:noFill/>
        </p:spPr>
      </p:pic>
      <p:pic>
        <p:nvPicPr>
          <p:cNvPr id="4" name="Picture 2" descr="E:\logo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1382712" cy="167601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35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15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 JĘZYKOWA</a:t>
            </a:r>
            <a:endParaRPr lang="pl-PL" sz="4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3" y="1844824"/>
            <a:ext cx="4936267" cy="4464496"/>
          </a:xfrm>
          <a:prstGeom prst="rect">
            <a:avLst/>
          </a:prstGeom>
          <a:effectLst>
            <a:reflection endPos="9000" dist="50800" dir="5400000" sy="-100000" algn="bl" rotWithShape="0"/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4464496" cy="4464496"/>
          </a:xfrm>
          <a:prstGeom prst="rect">
            <a:avLst/>
          </a:prstGeom>
          <a:effectLst>
            <a:reflection blurRad="12700" stA="38000" endPos="28000" dist="5080" dir="5400000" sy="-100000" algn="bl" rotWithShape="0"/>
            <a:softEdge rad="1143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1895899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46" y="1159844"/>
            <a:ext cx="4174749" cy="313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546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BIBLIOTEKA I CZYTELNIA</a:t>
            </a: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Obraz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51" y="1213207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38" y="3429000"/>
            <a:ext cx="3948661" cy="2961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KĄCIK RELAKSU</a:t>
            </a:r>
            <a:endParaRPr lang="pl-PL" sz="4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824536" cy="4968552"/>
          </a:xfrm>
          <a:prstGeom prst="rect">
            <a:avLst/>
          </a:prstGeom>
          <a:effectLst>
            <a:reflection blurRad="25400" stA="45000" endPos="9000" dist="50800" dir="5400000" sy="-100000" algn="bl" rotWithShape="0"/>
            <a:softEdge rad="1397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20688"/>
            <a:ext cx="4896544" cy="5400600"/>
          </a:xfrm>
          <a:prstGeom prst="rect">
            <a:avLst/>
          </a:prstGeom>
          <a:effectLst>
            <a:reflection blurRad="12700" stA="45000" endPos="9000" dist="50800" dir="5400000" sy="-100000" algn="bl" rotWithShape="0"/>
            <a:softEdge rad="1397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25963624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68" y="1143000"/>
            <a:ext cx="5960344" cy="3259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E:\IMG_15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40" y="3573016"/>
            <a:ext cx="403450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284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STADION, SIŁOWNIA </a:t>
            </a:r>
            <a:endParaRPr lang="pl-PL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33056"/>
            <a:ext cx="4499992" cy="2531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KOMPLEKS  SPORTOWY – </a:t>
            </a:r>
            <a:b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HALA</a:t>
            </a:r>
            <a:r>
              <a:rPr lang="pl-PL" dirty="0" smtClean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SPORTOWA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31653" y="1435889"/>
            <a:ext cx="4695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Na terenie nowoczesnej hali sportowej znajdują się wymiarowe boiska do: koszykówki, halówki, piłki ręcznej i siatkówki.</a:t>
            </a:r>
            <a:endParaRPr lang="pl-PL" sz="2400" b="1" dirty="0">
              <a:solidFill>
                <a:schemeClr val="tx2">
                  <a:lumMod val="50000"/>
                </a:schemeClr>
              </a:solidFill>
              <a:latin typeface="Futura Bk BT" panose="020B0502020204020303" pitchFamily="34" charset="0"/>
            </a:endParaRPr>
          </a:p>
        </p:txBody>
      </p:sp>
      <p:pic>
        <p:nvPicPr>
          <p:cNvPr id="5122" name="Picture 2" descr="E:\IMG_1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1803" y="1247277"/>
            <a:ext cx="3833424" cy="2555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 descr="SAM_0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7493" y="3907170"/>
            <a:ext cx="3779912" cy="264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ymbol zastępczy zawartości 4" descr="IMG_155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04106" y="4113545"/>
            <a:ext cx="3890356" cy="2593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oraz SIŁOWNIA-</a:t>
            </a:r>
            <a:r>
              <a:rPr lang="pl-PL" sz="40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40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40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 </a:t>
            </a:r>
            <a:r>
              <a:rPr lang="pl-PL" sz="40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profesjonalnie wyposażona </a:t>
            </a:r>
            <a:r>
              <a:rPr lang="pl-PL" sz="40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.</a:t>
            </a:r>
            <a:endParaRPr lang="pl-PL" sz="4000" b="1" dirty="0">
              <a:solidFill>
                <a:schemeClr val="tx2">
                  <a:lumMod val="50000"/>
                </a:schemeClr>
              </a:solidFill>
              <a:latin typeface="Futura Bk BT" panose="020B05020202040203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628800"/>
            <a:ext cx="7143750" cy="4680520"/>
          </a:xfrm>
          <a:prstGeom prst="rect">
            <a:avLst/>
          </a:prstGeom>
          <a:effectLst>
            <a:reflection blurRad="12700" stA="45000" endPos="65000" dist="50800" dir="5400000" sy="-100000" algn="bl" rotWithShape="0"/>
            <a:softEdge rad="1397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53817168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4538" y="116632"/>
            <a:ext cx="8229600" cy="1143000"/>
          </a:xfrm>
        </p:spPr>
        <p:txBody>
          <a:bodyPr/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STOŁÓWKA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8" y="1427231"/>
            <a:ext cx="5340435" cy="3002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29000"/>
            <a:ext cx="5292080" cy="2975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61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320480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DLA KAŻDEGO COŚ DOBREGO…</a:t>
            </a: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uczniowie uczestniczą w różnych zajęciach pozalekcyjnych:</a:t>
            </a:r>
            <a:b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772816" y="1964330"/>
            <a:ext cx="2592288" cy="3600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l-PL" dirty="0" smtClean="0">
              <a:effectLst>
                <a:reflection blurRad="12700" stA="30000" endPos="65000" dist="381000" dir="5400000" sy="-100000" algn="bl" rotWithShape="0"/>
              </a:effectLst>
            </a:endParaRPr>
          </a:p>
        </p:txBody>
      </p:sp>
      <p:pic>
        <p:nvPicPr>
          <p:cNvPr id="5" name="Poprawiona Muzyka.mp3 dzialając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900592" y="234888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">
        <p14:pan dir="u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Koła zainteresowań 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2" y="1556792"/>
            <a:ext cx="4550634" cy="34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63280"/>
            <a:ext cx="4187957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22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flash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Redakcja gazetki</a:t>
            </a:r>
            <a:b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„BIULETYN SZKOLNY’’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1363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Pismo redagowane jest od 2004 roku. Biuletyn zawiera najważniejsze wydarzenia z życia licealistów, a więc rejestruje: apele, studniówki, wycieczki, sukcesy </a:t>
            </a:r>
            <a:r>
              <a:rPr lang="pl-PL" sz="24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uczniów</a:t>
            </a:r>
            <a:r>
              <a:rPr lang="pl-PL" sz="2400" dirty="0" smtClean="0">
                <a:latin typeface="Georgia" panose="02040502050405020303" pitchFamily="18" charset="0"/>
              </a:rPr>
              <a:t>.</a:t>
            </a:r>
            <a:endParaRPr lang="pl-PL" sz="2400" dirty="0">
              <a:latin typeface="Georgia" panose="02040502050405020303" pitchFamily="18" charset="0"/>
            </a:endParaRPr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36739"/>
              </p:ext>
            </p:extLst>
          </p:nvPr>
        </p:nvGraphicFramePr>
        <p:xfrm>
          <a:off x="6266522" y="2636912"/>
          <a:ext cx="28511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Acrobat Document" r:id="rId3" imgW="5239800" imgH="7493040" progId="AcroExch.Document.11">
                  <p:embed/>
                </p:oleObj>
              </mc:Choice>
              <mc:Fallback>
                <p:oleObj name="Acrobat Document" r:id="rId3" imgW="5239800" imgH="7493040" progId="AcroExch.Document.11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6522" y="2636912"/>
                        <a:ext cx="285115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330993"/>
              </p:ext>
            </p:extLst>
          </p:nvPr>
        </p:nvGraphicFramePr>
        <p:xfrm>
          <a:off x="251520" y="2636912"/>
          <a:ext cx="28511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Acrobat Document" r:id="rId5" imgW="5239800" imgH="7493040" progId="AcroExch.Document.11">
                  <p:embed/>
                </p:oleObj>
              </mc:Choice>
              <mc:Fallback>
                <p:oleObj name="Acrobat Document" r:id="rId5" imgW="5239800" imgH="7493040" progId="AcroExch.Document.11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636912"/>
                        <a:ext cx="285115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786032"/>
              </p:ext>
            </p:extLst>
          </p:nvPr>
        </p:nvGraphicFramePr>
        <p:xfrm>
          <a:off x="3275856" y="2636912"/>
          <a:ext cx="28511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Acrobat Document" r:id="rId7" imgW="5239800" imgH="7493040" progId="AcroExch.Document.11">
                  <p:embed/>
                </p:oleObj>
              </mc:Choice>
              <mc:Fallback>
                <p:oleObj name="Acrobat Document" r:id="rId7" imgW="5239800" imgH="7493040" progId="AcroExch.Document.11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2636912"/>
                        <a:ext cx="285115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28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Historia szkoły w Brańsku 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Pierwsza szkoła w Brańsku ufundowana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przez </a:t>
            </a: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Zygmunta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I powstała</a:t>
            </a: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  przed 1525 r. </a:t>
            </a:r>
            <a:endParaRPr lang="pl-PL" sz="2800" b="1" dirty="0" smtClean="0">
              <a:solidFill>
                <a:schemeClr val="tx2">
                  <a:lumMod val="50000"/>
                </a:schemeClr>
              </a:solidFill>
              <a:latin typeface="Futura Bk BT" panose="020B05020202040203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1 września </a:t>
            </a: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w 1946 r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. w Brańsku została uruchomiona </a:t>
            </a: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Publiczna Średnia Szkoła Zawodowa o kierunku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krawieckim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 </a:t>
            </a: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W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 roku szkolnym 1992/93 </a:t>
            </a: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w Brańsku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powstało </a:t>
            </a: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Liceum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Ogólnokształcące, od tego momentu szkoła nosi nazwę </a:t>
            </a: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Zespół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Szkół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Zasadnicza Szkoła Zawodowa powstała w 1995 roku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1 </a:t>
            </a: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czerwca 1996r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. szkoła przyjęła imię Armii Krajowej </a:t>
            </a:r>
          </a:p>
          <a:p>
            <a:pPr marL="0" indent="0">
              <a:buNone/>
            </a:pPr>
            <a:endParaRPr lang="pl-PL" sz="2800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window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1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15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6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AEROBIK 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1" descr="G:\zdjęcia\DSC05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000" t="30013" r="23437" b="-556"/>
          <a:stretch>
            <a:fillRect/>
          </a:stretch>
        </p:blipFill>
        <p:spPr bwMode="auto">
          <a:xfrm>
            <a:off x="2051720" y="1556792"/>
            <a:ext cx="5040560" cy="4583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57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                           UKS Pionier Brańsk 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140968"/>
            <a:ext cx="6093296" cy="3419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4591" y="1052736"/>
            <a:ext cx="4674417" cy="3109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89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UDOWY ZESPÓŁ PIEŚNI I TAŃCA</a:t>
            </a:r>
            <a:b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„SKOWRONKI”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4" y="1762065"/>
            <a:ext cx="6984776" cy="216024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b="1" dirty="0" smtClean="0"/>
              <a:t>	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Zespół „SKOWRONKI” </a:t>
            </a:r>
          </a:p>
          <a:p>
            <a:pPr algn="ctr">
              <a:buNone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ma już ponad 35 lat </a:t>
            </a:r>
          </a:p>
          <a:p>
            <a:pPr algn="ctr">
              <a:buNone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Działa przy ZS im. A.K. w Brańsku </a:t>
            </a:r>
          </a:p>
          <a:p>
            <a:pPr algn="ctr">
              <a:buNone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pod kierunkiem p. M. Szymańskiego</a:t>
            </a:r>
            <a:r>
              <a:rPr lang="pl-PL" dirty="0" smtClean="0">
                <a:latin typeface="Georgia" panose="02040502050405020303" pitchFamily="18" charset="0"/>
              </a:rPr>
              <a:t>. </a:t>
            </a:r>
            <a:endParaRPr lang="pl-PL" dirty="0">
              <a:latin typeface="Georgia" panose="02040502050405020303" pitchFamily="18" charset="0"/>
            </a:endParaRPr>
          </a:p>
        </p:txBody>
      </p:sp>
      <p:pic>
        <p:nvPicPr>
          <p:cNvPr id="4" name="Picture 2" descr="\\SBS2008\redirected$\nauczyciel099n\Pulpit\ab67cf906dc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857620" cy="2251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\\SBS2008\redirected$\nauczyciel099n\Pulpit\d204d271b9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33056"/>
            <a:ext cx="3821071" cy="2259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E:\logo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53200"/>
            <a:ext cx="1115616" cy="1352262"/>
          </a:xfrm>
          <a:prstGeom prst="rect">
            <a:avLst/>
          </a:prstGeom>
          <a:noFill/>
        </p:spPr>
      </p:pic>
      <p:pic>
        <p:nvPicPr>
          <p:cNvPr id="3075" name="Picture 3" descr="E:\logo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1153200"/>
            <a:ext cx="1115616" cy="14837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Bogate życie kulturowe szkoły 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0" y="1417638"/>
            <a:ext cx="5323595" cy="279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3276" y="2527645"/>
            <a:ext cx="5078594" cy="2992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9390"/>
            <a:ext cx="5340919" cy="3001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59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">
        <p14:pan dir="u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Studniówki </a:t>
            </a:r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9082" y="5589240"/>
            <a:ext cx="8229600" cy="46838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2400" dirty="0" smtClean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11493"/>
            <a:ext cx="7560840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48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flash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070790" y="3863449"/>
            <a:ext cx="5073210" cy="291167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buNone/>
            </a:pP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pl-PL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W ROKU SZKOLNYM</a:t>
            </a:r>
          </a:p>
          <a:p>
            <a:pPr algn="ctr">
              <a:buNone/>
            </a:pPr>
            <a:r>
              <a:rPr lang="pl-PL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 </a:t>
            </a:r>
            <a:r>
              <a:rPr lang="pl-PL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2017/2018</a:t>
            </a:r>
          </a:p>
          <a:p>
            <a:pPr algn="ctr">
              <a:buNone/>
            </a:pPr>
            <a:r>
              <a:rPr lang="pl-PL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 – Joanna Godlewska</a:t>
            </a:r>
          </a:p>
          <a:p>
            <a:pPr algn="ctr">
              <a:buNone/>
            </a:pPr>
            <a:r>
              <a:rPr lang="pl-PL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u</a:t>
            </a:r>
            <a:r>
              <a:rPr lang="pl-PL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cz. </a:t>
            </a:r>
            <a:r>
              <a:rPr lang="pl-PL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k</a:t>
            </a:r>
            <a:r>
              <a:rPr lang="pl-PL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l. III LO </a:t>
            </a:r>
            <a:endParaRPr lang="pl-PL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Bk BT" panose="020B05020202040203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86800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-540568" y="171406"/>
            <a:ext cx="68407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UCZNIOWIE </a:t>
            </a: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LO OTRZYMUJĄ</a:t>
            </a:r>
          </a:p>
          <a:p>
            <a:pPr algn="ctr">
              <a:buNone/>
            </a:pPr>
            <a:r>
              <a:rPr lang="pl-PL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STYPENDIUM PREZESA </a:t>
            </a:r>
          </a:p>
          <a:p>
            <a:pPr algn="ctr">
              <a:buNone/>
            </a:pPr>
            <a:r>
              <a:rPr lang="pl-PL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RADY MINISTRÓW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00" y="241555"/>
            <a:ext cx="2740400" cy="394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19517" y="2838687"/>
            <a:ext cx="3814718" cy="2979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">
        <p14:pan dir="u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583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NASZE WYNIKI MATURALNE </a:t>
            </a: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2352" y="871222"/>
            <a:ext cx="8579296" cy="529408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/>
              <a:t>   </a:t>
            </a:r>
          </a:p>
          <a:p>
            <a:pPr>
              <a:buNone/>
            </a:pPr>
            <a:r>
              <a:rPr lang="pl-PL" sz="4200" b="1" dirty="0" smtClean="0"/>
              <a:t> </a:t>
            </a:r>
            <a:r>
              <a:rPr lang="pl-PL" sz="2800" b="1" dirty="0" smtClean="0">
                <a:latin typeface="Georgia" panose="02040502050405020303" pitchFamily="18" charset="0"/>
              </a:rPr>
              <a:t>  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Statystyki z OKE </a:t>
            </a:r>
            <a:r>
              <a:rPr lang="pl-PL" sz="2800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pokazują, że:</a:t>
            </a:r>
          </a:p>
          <a:p>
            <a:pPr>
              <a:buNone/>
            </a:pPr>
            <a:endParaRPr lang="pl-PL" sz="2800" dirty="0" smtClean="0">
              <a:solidFill>
                <a:schemeClr val="bg2">
                  <a:lumMod val="10000"/>
                </a:schemeClr>
              </a:solidFill>
              <a:latin typeface="Futura Bk BT" panose="020B0502020204020303" pitchFamily="34" charset="0"/>
            </a:endParaRPr>
          </a:p>
          <a:p>
            <a:pPr>
              <a:buFontTx/>
              <a:buChar char="-"/>
            </a:pPr>
            <a:r>
              <a:rPr lang="pl-PL" sz="2800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LO w Brańsku zajmuje wysokie miejsce pod względem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zdawalności</a:t>
            </a:r>
            <a:r>
              <a:rPr lang="pl-PL" sz="2800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matury</a:t>
            </a:r>
            <a:r>
              <a:rPr lang="pl-PL" sz="2800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: w 2000-2018  roku  zdawalność wynosiła  </a:t>
            </a:r>
          </a:p>
          <a:p>
            <a:pPr>
              <a:buFontTx/>
              <a:buChar char="-"/>
            </a:pPr>
            <a:r>
              <a:rPr lang="pl-PL" sz="2800" b="1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92 %</a:t>
            </a:r>
            <a:endParaRPr lang="pl-PL" sz="2800" dirty="0" smtClean="0">
              <a:solidFill>
                <a:srgbClr val="FF0000"/>
              </a:solidFill>
              <a:latin typeface="Futura Bk BT" panose="020B0502020204020303" pitchFamily="34" charset="0"/>
            </a:endParaRPr>
          </a:p>
          <a:p>
            <a:pPr>
              <a:buFontTx/>
              <a:buChar char="-"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W rankingu liceów w powiecie bielskim  </a:t>
            </a:r>
            <a:r>
              <a:rPr lang="pl-PL" sz="2800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 w ostatnich latach  nasze LO zajmuje </a:t>
            </a:r>
            <a:r>
              <a:rPr lang="pl-PL" sz="2800" b="1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III</a:t>
            </a:r>
            <a:r>
              <a:rPr lang="pl-PL" sz="2800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 </a:t>
            </a:r>
            <a:r>
              <a:rPr lang="pl-PL" sz="2800" b="1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miejsce</a:t>
            </a:r>
          </a:p>
          <a:p>
            <a:pPr>
              <a:buFontTx/>
              <a:buChar char="-"/>
            </a:pPr>
            <a:r>
              <a:rPr lang="pl-PL" sz="2800" b="1" dirty="0" smtClean="0">
                <a:solidFill>
                  <a:schemeClr val="bg2">
                    <a:lumMod val="10000"/>
                  </a:schemeClr>
                </a:solidFill>
                <a:latin typeface="Futura Bk BT" panose="020B0502020204020303" pitchFamily="34" charset="0"/>
              </a:rPr>
              <a:t>Zdawalność matury:</a:t>
            </a:r>
          </a:p>
          <a:p>
            <a:pPr>
              <a:buFontTx/>
              <a:buChar char="-"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W 2016 roku 100% </a:t>
            </a:r>
          </a:p>
          <a:p>
            <a:pPr>
              <a:buFontTx/>
              <a:buChar char="-"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W 2017 roku 100%</a:t>
            </a:r>
          </a:p>
          <a:p>
            <a:pPr>
              <a:buFontTx/>
              <a:buChar char="-"/>
            </a:pPr>
            <a:r>
              <a:rPr lang="pl-PL" sz="2800" b="1" dirty="0" smtClean="0">
                <a:solidFill>
                  <a:srgbClr val="FF0000"/>
                </a:solidFill>
                <a:latin typeface="Futura Bk BT" panose="020B0502020204020303" pitchFamily="34" charset="0"/>
              </a:rPr>
              <a:t>W 2018 roku 100%</a:t>
            </a:r>
          </a:p>
          <a:p>
            <a:pPr>
              <a:buNone/>
            </a:pPr>
            <a:endParaRPr lang="pl-PL" sz="3800" b="1" dirty="0" smtClean="0"/>
          </a:p>
          <a:p>
            <a:pPr>
              <a:buNone/>
            </a:pPr>
            <a:r>
              <a:rPr lang="pl-PL" sz="3800" b="1" dirty="0" smtClean="0"/>
              <a:t>   </a:t>
            </a:r>
          </a:p>
          <a:p>
            <a:pPr>
              <a:buNone/>
            </a:pPr>
            <a:endParaRPr lang="pl-PL" b="1" dirty="0" smtClean="0"/>
          </a:p>
          <a:p>
            <a:pPr>
              <a:buFontTx/>
              <a:buChar char="-"/>
            </a:pPr>
            <a:endParaRPr lang="pl-PL" dirty="0" smtClean="0"/>
          </a:p>
          <a:p>
            <a:pPr>
              <a:buFontTx/>
              <a:buChar char="-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494274"/>
            <a:ext cx="5042000" cy="3205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KONTYNUACJA NAUKI NA WYŻSZYCH UCZELNIACH </a:t>
            </a: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0969" y="1628800"/>
            <a:ext cx="8229600" cy="450717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Nasi uczniowie są absolwentami</a:t>
            </a:r>
            <a:r>
              <a:rPr lang="pl-PL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k BT" panose="020B0502020204020303" pitchFamily="34" charset="0"/>
              </a:rPr>
              <a:t>: </a:t>
            </a:r>
            <a:endParaRPr lang="pl-PL" sz="22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PWSFTV i T w Łodzi</a:t>
            </a:r>
          </a:p>
          <a:p>
            <a:pPr>
              <a:buFontTx/>
              <a:buChar char="-"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Politechniki  w Białymstoku</a:t>
            </a:r>
          </a:p>
          <a:p>
            <a:pPr>
              <a:buFontTx/>
              <a:buChar char="-"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Uniwersytetu w Białymstoku</a:t>
            </a:r>
          </a:p>
          <a:p>
            <a:pPr>
              <a:buFontTx/>
              <a:buChar char="-"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SGGW w Warszawie </a:t>
            </a:r>
          </a:p>
          <a:p>
            <a:pPr>
              <a:buFontTx/>
              <a:buChar char="-"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AWF w Białej Podlaskiej</a:t>
            </a:r>
          </a:p>
          <a:p>
            <a:pPr>
              <a:buFontTx/>
              <a:buChar char="-"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Seminarium Duchownego  w Drohiczynie</a:t>
            </a:r>
          </a:p>
          <a:p>
            <a:pPr>
              <a:buFontTx/>
              <a:buChar char="-"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Uniwersytetu Katolickiego  w Lublinie</a:t>
            </a:r>
          </a:p>
          <a:p>
            <a:pPr>
              <a:buFontTx/>
              <a:buChar char="-"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PWST w Krakowie</a:t>
            </a:r>
          </a:p>
          <a:p>
            <a:pPr>
              <a:buFontTx/>
              <a:buChar char="-"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Wyższej Szkoły Finansów i Zarządzania w Białymstoku</a:t>
            </a:r>
          </a:p>
          <a:p>
            <a:pPr>
              <a:buNone/>
            </a:pP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-    Niepaństwowej Wyższej Szkoły Pedagogicznej w Białymstoku</a:t>
            </a:r>
            <a:endParaRPr lang="pl-PL" sz="2000" b="1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OFERTA EDUKACYJNA</a:t>
            </a:r>
            <a:endParaRPr lang="pl-PL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6413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anose="020B0602020204020303" pitchFamily="34" charset="0"/>
              </a:rPr>
              <a:t>Szkoła </a:t>
            </a:r>
            <a:r>
              <a:rPr lang="pl-PL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anose="020B0602020204020303" pitchFamily="34" charset="0"/>
              </a:rPr>
              <a:t>Branżowa I Stopnia </a:t>
            </a:r>
          </a:p>
          <a:p>
            <a:pPr marL="0" indent="0" algn="ctr">
              <a:buNone/>
            </a:pPr>
            <a:endParaRPr lang="pl-PL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3600" b="1" i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Daje uczniom możliwość zdobycia zawodu, w szkole młodzież pogłębia swoje wiadomości teoretyczne, a na praktykach i kursach zawodowych zdobywają umiejętności praktyczne. </a:t>
            </a:r>
            <a:endParaRPr lang="pl-PL" sz="3600" b="1" i="1" dirty="0">
              <a:solidFill>
                <a:schemeClr val="tx2">
                  <a:lumMod val="50000"/>
                </a:schemeClr>
              </a:solidFill>
              <a:latin typeface="Futura Bk BT" panose="020B0502020204020303" pitchFamily="34" charset="0"/>
            </a:endParaRPr>
          </a:p>
          <a:p>
            <a:pPr marL="0" indent="0">
              <a:buNone/>
            </a:pPr>
            <a:endParaRPr lang="pl-PL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">
        <p14:pan dir="u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48640" y="122986"/>
            <a:ext cx="4286280" cy="10001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AUTO - FULL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4711012" y="623052"/>
            <a:ext cx="4000528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Bk BT" panose="020B0502020204020303" pitchFamily="34" charset="0"/>
              </a:rPr>
              <a:t>Daniel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Bk BT" panose="020B0502020204020303" pitchFamily="34" charset="0"/>
              </a:rPr>
              <a:t>Gołębiecki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Bk BT" panose="020B0502020204020303" pitchFamily="34" charset="0"/>
            </a:endParaRPr>
          </a:p>
        </p:txBody>
      </p:sp>
      <p:pic>
        <p:nvPicPr>
          <p:cNvPr id="1029" name="Picture 5" descr="C:\Documents and Settings\User\Pulpit\zdjęcia ZSZr\SAM_3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84784"/>
            <a:ext cx="4104456" cy="264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Documents and Settings\User\Pulpit\zdjęcia ZSZr\SAM_3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556" y="3786791"/>
            <a:ext cx="3816424" cy="2384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Documents and Settings\User\Pulpit\zdjęcia ZSZr\SAM_34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9068" y="3501008"/>
            <a:ext cx="3744416" cy="2378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37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 smtClean="0"/>
              <a:t>Rekrutacja</a:t>
            </a:r>
            <a:endParaRPr lang="pl-PL" sz="4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000" b="1" i="1" dirty="0" smtClean="0"/>
              <a:t>W naszej szkole rekrutacja prowadzona jest </a:t>
            </a:r>
            <a:r>
              <a:rPr lang="pl-PL" sz="2800" b="1" dirty="0" smtClean="0"/>
              <a:t>do szkół ponadpodstawowych na rok szkolny 2021/2022</a:t>
            </a:r>
            <a:r>
              <a:rPr lang="pl-PL" sz="3000" b="1" i="1" dirty="0" smtClean="0"/>
              <a:t> do :</a:t>
            </a:r>
            <a:endParaRPr lang="pl-PL" sz="3000" dirty="0" smtClean="0"/>
          </a:p>
          <a:p>
            <a:r>
              <a:rPr lang="pl-PL" sz="3000" b="1" dirty="0" smtClean="0">
                <a:solidFill>
                  <a:srgbClr val="002060"/>
                </a:solidFill>
              </a:rPr>
              <a:t>Czteroletniego Liceum Ogólnokształcącego dla absolwentów szkoły podstawowej</a:t>
            </a:r>
          </a:p>
          <a:p>
            <a:r>
              <a:rPr lang="pl-PL" sz="3000" b="1" dirty="0" smtClean="0">
                <a:solidFill>
                  <a:schemeClr val="tx2">
                    <a:lumMod val="50000"/>
                  </a:schemeClr>
                </a:solidFill>
              </a:rPr>
              <a:t>Trzyletniej Branżowej Szkoły I Stopnia dla absolwentów szkoły podstawowej</a:t>
            </a:r>
          </a:p>
          <a:p>
            <a:endParaRPr lang="pl-PL" dirty="0"/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4391980" y="1285860"/>
            <a:ext cx="4386218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pl-PL" sz="3200" dirty="0" smtClean="0">
                <a:latin typeface="Futura Bk BT" panose="020B0502020204020303" pitchFamily="34" charset="0"/>
              </a:rPr>
              <a:t>Waldemar Grzybowski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utura Bk BT" panose="020B0502020204020303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51520" y="214290"/>
            <a:ext cx="7623395" cy="10715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ZAKŁAD MECHANICZNY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Documents and Settings\User\Pulpit\zdjęcia ZSZr\SAM_3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2060" y="3645024"/>
            <a:ext cx="3355590" cy="2516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Documents and Settings\User\Pulpit\zdjęcia ZSZr\SAM_3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5716" y="2060848"/>
            <a:ext cx="4152514" cy="2692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Documents and Settings\User\Pulpit\zdjęcia ZSZr\SAM_3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1048"/>
            <a:ext cx="3096344" cy="256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05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4677322" y="1628800"/>
            <a:ext cx="3851920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Waldemar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Gołębiecki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366604" y="0"/>
            <a:ext cx="6581659" cy="2272729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BLACHARSTWO I MECHANIKA POJAZDOWA ORAZ AUTO POMOC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 descr="C:\Documents and Settings\User\Pulpit\zdjęcia ZSZr\SAM_3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021649"/>
            <a:ext cx="4299960" cy="322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http://images02.olx-st.com/ui/11/27/07/1305664484_204542007_2-POMOC-DROGOWA-AUTO-POMOCAUTO-LAWETA-LAWETA--Kon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2" y="2636912"/>
            <a:ext cx="3862598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17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3774718" y="980728"/>
            <a:ext cx="4966943" cy="1038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Stacja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pl-PL" sz="3200" noProof="0" dirty="0">
                <a:solidFill>
                  <a:schemeClr val="bg1"/>
                </a:solidFill>
              </a:rPr>
              <a:t>o</a:t>
            </a:r>
            <a:r>
              <a:rPr lang="pl-PL" sz="3200" dirty="0" err="1" smtClean="0">
                <a:solidFill>
                  <a:schemeClr val="bg1"/>
                </a:solidFill>
              </a:rPr>
              <a:t>bsługi</a:t>
            </a:r>
            <a:r>
              <a:rPr lang="pl-PL" sz="3200" dirty="0" smtClean="0">
                <a:solidFill>
                  <a:schemeClr val="bg1"/>
                </a:solidFill>
              </a:rPr>
              <a:t> samochodów</a:t>
            </a: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Tadeusz Konstantynowicz</a:t>
            </a:r>
            <a:endParaRPr kumimoji="0" lang="pl-PL" sz="2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51520" y="160616"/>
            <a:ext cx="4286280" cy="10001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AUTO - DAK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 descr="C:\Documents and Settings\User\Pulpit\zdjęcia ZSZr\SAM_3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7592" y="2147932"/>
            <a:ext cx="3620597" cy="2715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Documents and Settings\User\Pulpit\zdjęcia ZSZr\SAM_3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491" y="3861048"/>
            <a:ext cx="3146291" cy="2359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C:\Documents and Settings\User\Pulpit\zdjęcia ZSZr\SAM_3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6479" y="3672687"/>
            <a:ext cx="3175182" cy="238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24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4818929" y="1285312"/>
            <a:ext cx="3634600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Krzysztof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Gołębiecki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323528" y="357166"/>
            <a:ext cx="4286280" cy="1000132"/>
          </a:xfrm>
          <a:prstGeom prst="rect">
            <a:avLst/>
          </a:prstGeom>
        </p:spPr>
        <p:txBody>
          <a:bodyPr vert="horz" rtlCol="0" anchor="ctr">
            <a:normAutofit fontScale="85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PHU GOŁ - MOT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5" name="Picture 5" descr="C:\Documents and Settings\User\Pulpit\zdjęcia ZSZr\SAM_3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348880"/>
            <a:ext cx="5088565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73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5460848" y="1658070"/>
            <a:ext cx="2811162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Robert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Arnold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395536" y="357166"/>
            <a:ext cx="5800158" cy="114300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ZAKŁAD STOLARSKI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Documents and Settings\User\Pulpit\zdjęcia ZSZr\SAM_3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429000"/>
            <a:ext cx="3730330" cy="2797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Documents and Settings\User\Pulpit\zdjęcia ZSZr\SAM_3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0748" y="2172422"/>
            <a:ext cx="3769733" cy="2513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Documents and Settings\User\Pulpit\zdjęcia ZSZr\SAM_3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221088"/>
            <a:ext cx="3032097" cy="2274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00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5364088" y="1000108"/>
            <a:ext cx="3314648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Pietrzykowski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530958" y="292368"/>
            <a:ext cx="4286280" cy="10001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DREWSTOL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https://encrypted-tbn1.gstatic.com/images?q=tbn:ANd9GcSpJ2e939kcZQdkgSV3qbzGe-nwyZOytNeJbivU5cs7H1roDbf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778" y="3861048"/>
            <a:ext cx="325911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http://stolarstwo-prochot.pl/admin/uploaded/realizacje/index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724061"/>
            <a:ext cx="3497086" cy="260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https://encrypted-tbn0.gstatic.com/images?q=tbn:ANd9GcS-JSN6avwk3m68PXNLpxk4NV2gcOhN0sGORjYneotMvnFvSI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9948" y="3371297"/>
            <a:ext cx="3608788" cy="277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77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5120685" y="1392785"/>
            <a:ext cx="3509115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Antoni Wiśniewski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37249" y="315239"/>
            <a:ext cx="7929618" cy="10001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ZAKŁAD STOLARSKI „ JAWOR”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218" name="AutoShape 2" descr="data:image/jpeg;base64,/9j/4AAQSkZJRgABAQAAAQABAAD/2wCEAAkGBhQSERUUExQWFRUWGBgYFxgYFBQXGBcYGhcWGBcYGBcYHCYeFxkjHRcXHy8gIycpLCwsFx4xNTAqNSYrLCkBCQoKDgwOGg8PGiwkHCQsLCwsLCwsLCwpLCwsLCkpLCwsKSwsLCwsLCwsKSwsLCksLCksKSwsKSksKSwsLCwsLP/AABEIAMIBAwMBIgACEQEDEQH/xAAbAAACAgMBAAAAAAAAAAAAAAAEBQMGAAECB//EAEkQAAEDAgQCCAIGBwUHBAMAAAECAxEAIQQFEjFBUQYTImFxgZGhMrEUI1LB0eEHFUJykqLwM1NigvEWJENjo7LSg6TD4mRzdP/EABgBAAMBAQAAAAAAAAAAAAAAAAECAwAE/8QAIxEAAgICAgMBAAMBAAAAAAAAAAECERIhAzFBUWEiEzJxQv/aAAwDAQACEQMRAD8Apjap2j1qXqyeXvShWDWnZU1ordT/AK1yOMjtUkMsbh1aFXFhwmlmDEhtRNySDUn6x4KKvC3nWsFhiQQP2XB72qvEn5JcjXgapw9vi+VQnDgm5MAcxz7qGxGIIUATaYN9u/aiW8KFE9qfM/jUn/pSO0YcKnmf4jQ2HwzZK7X1Rx5URisOdSEIUAbk+WwPiflW8qw2oOTY6+77IpovQJLYOW0DgPSt6Unl6VFm7fVuo5RPz5VLhcGWkoWq6Vgap/ZUbg9wvFEHmiJbAmw9KhdZ1DYn0pvj0dW2VceFhcmwHrXDOACUATcC8njxo5GaEqcvjhP9d1d4VRTZNwNxM/6UfiFhCSTvwAULngKFQ2G76gZusatzzHhRuxaoICgrcFJ9q4cw/nUqn2/te4/GhcQ8EnUhV+IkQR3iaFGsjcw53FjWIfI39eFdIzVJVBFvteXGuHsSkTBBnbuO16arAEsu6pgi1uNSOPaYlVp4Cw8b1E2+hsQlYUOXzNc4jMkuAII0g7qjleB5xS47GUlQfh3CoBQVE8CL93GosQnQSqdgDYCw2MVLhM5b0jWQDx7J9RW8XnTWk6TqMECUmDO29JT9DWvYBmT+pJhRUAoDhBtwjlTfA4hIQBMGJ7zwn1pO68ksobTcpWf2YBHBV7zfamTmIbZW0FEymyoTI0KE+ZBAt409aEy/QTjMcEj7R2AEySeFSYbHBSVApAUFQbEkWkeR8KV4XHtF9TqwUgCEACe6TGx/GjVZw0HgtJVpKSF9nl8J79yKk4Fcza8SNa06fhA4bzPdNKcbmq0WLWkcCf8ASj3c1QXgsatOkpNhzkW9a6xGZtqESo+I/KsofDZfRH15eKUg3JvamObYggJaIEI5cSQKgyxpJekCEi9AOY9etSjBkk34XrpxSic7l+thTTHFVA4tzS7MRtanmV4YrGsj8By86XdJ8LodB+0kH5j7qWPoMi+5R0nIZR2Rt38/Gsqq5c99Um/Dn31lLQlh2KyYxbV5GflVefUqVAqIgx/rXqP6QeiGGw+Kwy8O0lnXr1hA0pJSW9J0iwMKO0Uizjo+lCUrCRdVzG80b2VVNFGYSEmTB8ad5TBLpMC7K+660gx61b+h/RdvFK6sqU12SrU2G9UggR20qBBB5cKA6a9ExhcSU9YpxKsN1gUUoSZQ5CgQ2AnaDtx866FHGvpN70VLOFEOqEAxI+GbG/rQaUucEq8kn8K9BewfVphMwZA3G5A++jctyV99RDCW1adOrW6puNWrTENrn4FcuHlJxtsZNJHmgD0zpcn9xX4d9GIbd6olAXqLhnSDPwCZq8/RFh55lxrQtgArIcS4kgpCgUnQkxChuBSvKcISt4JQpZ60wlCSpRsNgKWKvoaRUF4R1ZIWFlYTMGZiQKjcw78XC471GPnVxwuEJxb8pUkoSlJSpJSpPEgg7cKKeCUfEsJB+0Uge8UQUUIZc8oTEjvcT96q2rInuKQP/Ub+5VXTEYBJAVCVA7GBccwaU4/KEgEhMd4mhYcUV85K4N9P8afxrlWVqH2T4GfSpmMLqPxK9aas5MkpuFE/vkfdWtgxTERwB5j3/Cs+hHmKPU0gQC2sGEmC4oGFJCkn4dilQIPI1C/gSfhQof5ppxGgYYP/ABD0NdfQD9oelbTgHCYCTIvuNvWsVgXBuD6j8aIDtGVn7Q9Pzoxro9q2dSTy0mfnQf0NUcf4h+NdMYdcyCoRxC4I96VjJBCsgKT2lQOen86mZ6M6jZz+X86Iw+eKSIdT1g+0CnV+CvaleJX2pSTpmw/KgFUGYnJepUiV6tR5RERTDM8g1p64rIsAEhO5Ft5tzqDC5MXACSRfhFOk5feTG2/ZHvWt+A0hbl/REOJnrjPEBCbeZNEf7Ej++P8ACn8aKXlyD8Wme9aR99QKytHJMHY6hBPLe9B5DUgdzoqhP/GPogffQb+VNJE9ao/wfhRqstTB+r2N+XrS/MMAEiQkCbUqdsLVBeWZb/u5VMKWYB8Z+4Gk+IygJCpJIEzAHCrxkGBUrqERALmkeIbUrz2pRnGH7DxN/jvxJk1STaEikwxeGLbbSBZGiYgC9rmONBfpJy7Q3hFj9puD/Kfvq0dJ2NJaTyb/AApP+lDGtqw+GbCgVtpSVJG4BQInlMVuNLLfoEtrRUMC79WnwrKgwiuwK1QoQ9O6S9IsU+7hxisCrDaVqCCStQXOmRJSBaAaM6RJ/wB3EfaHzFddKOnDWISzqZcQW3dZSSgn4SIIFrzuCfKu81zTD4rDrLBIUiCpCgAqOYAJkTF++tJ2PFNC3oxmK8MsOIZW+UhQ6tv41Ag7WMxvWuk/SH6d1SjhnsPpbxDQLoMLDjKlDSSkAkFr3pj0DUBi0CeKx/IqrN0ww+rL5iS26lXl1qm1fyrNdEtRTJvTKIpetpg8wVfyoA95NNMg6TIwSllxp5wOdWlPUt9YQpJc3Eg31iImYNJ8qvhkG0js94CRx85qy9Dlw+Rz6o+joT/8lL/0w1rYLg83RicZj1pQ43rw3wuoLa9SW0i6TtOmR3Un6N49vDYlx50lLbbzmogKWQC1A7Ikm5FXvE4YHMMVIHawYi3eoV59gwdT5Bgh3WDaQUpSpJvyIB8qlF7HdNBmU41GIxOZPJuHdS2yQQSlKkpTY3HZG1HZTmbOHLxfcS2lxhxsFUwVGITYcgfShOhGD+rxBUJKsKt1JPe6qVfxJVTzoi1/viRzaeHqWvwNFR3TFctaK3icOPoWE07lnh9oKKfXauswbwjqse5hC0UJZwxHVAJTr1aXLAC+0240XmOHAwOC0iPqFeoXHrTXPsqQGsUtKUgqweF+FMEEKUSTHMW/ynlSNpRGTbZ5HlyZUKt+BwcgWqout9U8oJ/YdWjyStQ+6vQsmTqSkxvFCO2M9FYdy+V6uWGwpiBwwjP4Vd8+/Ri3h8M46h51akAGFJY0q7QBnS2DsTsar6We2r/+XDH/ANsn8K9X6WpJwT8b6PkQarJNTaJRnlFSR5n0K6FN4nEPdaXEhDaICFJTJUtYuYJ/Y9zQHTzo61hcT1SCtSS2lY1q1K1FSwRIAt2R61ZP0cZ8wHHVOPMt6mm7KdQkghThI7RG2q9a6ettPYhLqVocHVhAKVhQlJUoyQYntiljb7Gk9nbP6LcIrBJfJf6w4cO/2sJ19Vr+DTETw5VT+inR1nGYlppwKDa9erQrSZS2pYAO4EgV7HlyJy5sf/ipH/RArz7oNgw3jsOAODh9WV8adr9/NiqTw+6F/wCkH9H2GwQZLPWnrC4Fa3Cv4QkiJFtzVGw7XbTb9rbyr179MhhrDm9lObfuo515OzZxP7x+VRcnk0VVYot2QYYLUEqEpIVIOxEGQe4i3nXryOjeFSqRh2QR/wApv8K8r6PJ+sT4K9wRevZuPnR4+2JyCnLsjw4aSAwzHa/4TfFSp4VWOk7+Hwzj4SyyXVtshA6tHZTL+pcaYEe5irHl+fMBpIW8ylQKgodamQQtQIgkGZHKqbmiP1hjglPwrIRI/uW5K1bWkFQHetNWsnFI7GUFGFZdQElLhHZMyQpBIVr5W2i4IM8Ko3SPBaH22+HxHw/qa9i6YWw8CwvHCISYivG8Y6rE5gGxudDY9fxJqeFNUWztFu6Pr7WG0pP9ssgeGGIA9VGqrnAlpci5N/NX516D0bYAcwwHDE4n0Thgn76p2OwuoAfbcaH8TqR99CS1ZoDHpPhVpdBXxRI8KT/pJ6OdWyh7tSdI3tAQOHnVx/SK19a2OTUfzKoL9MEJw7Q5lQ3O8JvG3CqQisq+Cyejx1g9kVlbQqBW6QQseaIxT7hUplZJPxBhSfOQPnVsyNbTGFKVNudcqyyprUkptAE9lJ34KPhXls/1ApjleM0rG5BtABmkrVI6My1P566l09UpSAFApAU0hQgXMpOremqemmIdZU0pSVtKkL1Np1mValDUFRufs2qsqalRUkhJIt2DI7zNRZW8QlaVaidc/CZjcnSL8Pegr6bA6kP8lWQ2UkbKVt3mrHkGLSHQqYB6scd/pOHtbzqoZGQC+docRw4EGR3CrHkGNCXSi4PVlU9yXmVH/t96sm8lXon+apl2WoHM1i8nCRsRP1h2nceFeYJe0JxattIPlKEp++vU8SmM1a78MsejhNeT4saVvNqAIcdAPHsoBUoR36QKKachaL1k+D6tSGinSf1Umdt9SirbjJPrUnRoacS2qwASuSTAA0zv5D35XcY5A+nJj9rBugeAWI/7qq+RMDEKcSoatKUlKbbkiVXsYFv81R5JOL2UhFMHzhwNYHDB0pSptJQtOoEgrcERzEXJ4Cis06SMPMoS280sdS2h4JWmOzpJSb/4lfKjcxy91KEwkIQgGAgIAuZMjUdXPypH1vZ1aRJC+ajZCiJCRzAiOJqSllGuirji7KF0nTpxL5JE9etXDion8as/RfNh1MCCtJEDib8helqc1ILurSRpQspWQkyeyY1EaSSQDIPIb0GcUFLSOrT2lAj61QNuCSCJJvYDajxt+jSS8lhbUoYhvsEzhMLqvAB6qCACLkRcUu6SdLHWnQ11itKdJKTrV9khNza3G+4ojJccgQptvqgZJB1GVE3VqO822qs9N1heKKgpJJSjUNSQQQI2J5AHzrof6bbOZRwSj6C8Pk/XMNLGHICnFJ60t9hRlXZ1kQSNKh42plgfqGwChAGtemVBMfCFaUxe9Q9E8zxjmG+h4ZlD2h36RdaQpMg2IKhYnUefCh2cd9JaQYGtKndQ5alhQsbj8qlPT+F4U9D/AAT7ymxGtQJ0pQhx3SQYAASkmb2gCpXcNiEjUcI+gJN1FK2wnv12IF44b0X0YxCEHDIUdJDiJmwH1k/EbcvWr500xyEYJwkmFhKElIKpKiCNuEA3pl1aJv8AtVHj2OexB1BYUvfTqc1aZP8AiJ7tuVLszbWgJJEEAkewpljHZUpXWKjhKXLEzFgmSPAVw7lbr7dlNqUEkwlD6SqO0QkLQJVpTMTsDUnbaZRr4WLoi7Km1GBabxHvXr+q9eHZG4UtoIJBjcEg+opPnGdOnEuDWo8JJkxyneKtFU2RkPXnivEOKAn6xwwO9xZB+Rq7/o+aSA+8sgKBSi5ACUaQsm+0qN/3BXj6cwcGy1DnCiPlvTXCdIXAiA85HKNXjukzTN+zW5aR6/0xxSBhyZBspQuDYRJ/mHrXlH6N2OtzFDh4LKveB7n2obHZ+vqVJDq4KYKdCUJKSQCDCR/QqToxnacCJUpsLXChqbcWQJtBR8N+fKs5XF0FRp0z0To4e3hjzcxy/QITVd6mVYUfaxGHH/USa4y3p4w2UkrQdAe09h4R1xBXw5gRaw51tOf4QuYVQxKAlp1ta9SXUHSkcAU9ozFJf5odKmPun4nEI/8A1j3UulH6XjqSynkFn5UVn2ZoxOICm3mXE9kAh5kHTM3SpQVIk8JtSz9KGJlxGk/aSPAkE+wqkZJy16FcWls8oUb1lcOphRHfWUKEOVOAH4p8iPmKJy/HJSsEqgD963kKFeagotuJo/CZbHaWBf4UQJPeZ2FHEGdDc5w0QDMdrsnQq/t40TlyU61q1WgXHwkmduM91JGyvXCgmJukhJsOAPDyopzDaQSlQMfEOAETuePhekcUNGch1lzoDz6eeg/MffTpYQooIcCF6VkCRK5QT1cTJ1xp8SKqWWYyXyQkiU7TO0E79wNS5q0pjGLSFhKikKSrVpBKe2g6hOklOkgAyCYp1qmB0z2HPsQMQ4240vRLD2gq1tKKilLjak6gNSAdMlM/EBeTXmWD0vYt5S1hlJWtSlxOgqFyB3SQOVby7EstwvEPdYtAHVobU71cgkyvWlCiNrJPA7zVeObrCnltOKZUpZILaljeTAOoK0+PmKRSeVj0kj21Wcp1Nv6VOhDSm+tQNKFBWmbrISLgW96r2AzFjCgpUt0KIVJ+p1KBUkpISFqjTpjvmvIHM8xDivrH3V/vOLV7E0yyx8FJLkrSk/CSrz2IPoRSSi32xozSdpUejYnOMMRIfcgyO0lkAeJWZT4i9CpxBbulRFnCCCBNxoE78feqC6vrnTpbUpZMpCDfuEEEAAfnVkwzCxqK03IGlM9tNojSFHUT3CpYKK0Wc8mOMRm7zqNP0haU21ErXpj7ISkp77j0oLOEYbDNJcQlMuTGmAQPh0iwgG5vJvc0kcz5JRoghYg6SFA+dpFLMbnBJ6teyTqb46TMlPhJPrVeKDabYk5paQ8w/VJQtwhwdkaSQdAlQBghNyAbXPGlWdZeNanFFRUdyVSTFrkzwgeVQ5IvW+EG6NB7JJiykkWm0GiM6xiy6UqTCYgGdxzqU5SjOkFVJBHRdC8PLyfq1KEAnWFabGxTwP3U7/WCjPbSTyAi+5JPGaRP4cpbABT2ALCDaNpEz7bCgjnLxsHICbgaUiPDs2oW5u2PSitFoUlTgjQ4om0BGpF9pI4eVCLyzGghSUvzAG+wFglMrskcthSBzGuG6lkkje+3lUacU4mYUfCV/jTJJAssjmHx5iW3SRYSEG1+Z7zVuyrFAYZ44psNFQIUNJSAnRcwiybkzpEnvrzJGbPCIcWPBxY++jG+muMSkDrZA2lKDA75QST3k3pqAw1lmBqGJQpAsrqnlkpNoltaEqCTO4BFr0jcBcfWUanO8Akm9iY51acg6avuuJbdUIXIBHVpGogwVHSLd0iaWZnmLjWIWkpDi57S0sMyTuolXVkgybyafIk4X2AHCOASptYA4lKgPcVI8vqxAcWkgSRKgBaYse+jMwzPDuAdW642oxqCi4QTx7AMIvex8AKU5qIUCFEhV0kgiRzg3uZoNtmhDE4fxxUAFKJBI3KjaL713mOKCl7bAAeAoFS9S0zbn8zRa8f+6fMUz0jXbIU6T/QpjlmUdasJSDJMABO55CLk0EcWOQozD5spNhIHh+VRll4KRaLWOj5wz2HQtvQtZTIK9RHbsqAYTYbEnnxgd/pBV9e2OSVn3AqbIczGIWwp/U44laEtqW68g6QT8OlJQ5pO+sg343oXpwr/AHi/2LeZn7q3H/Z0GfWzzt9PaPjWVtSr1ldJzBGpPYMSoJgTtMkzXD2M0r1KkwJrMUgQyQNwZ7zqqDHIiP3fvNFvwSir2yZzMhZUSTxMSOdcKzVUGRM9wjvqLDMFehI3Mjw5nwqRaEmVfsIEJnjy8zvWpByZwnMAVDVIA5D041Ocw1p5kSZO94/CgXHQR8MGaKweGBHGb+At/rWMY2VKIABPgKIw2HJQ8RuiDG9pCT6TNbcxmhhshQ1iREgnc8K4yYHrBqMJclKr/bGmbcpB8qUekK2UkqsKtGQYJtwFLqilJk9mZJkWkG1pvfwqvYlnQvSdxIPiN6tXRlkFGsxYwJ3B9dz4TyoS6HgtheYYNrUlTBdhAVqunSkaYtefGTfkKHwfSt1KSA4obABOlIPPUE7+dGZniQG1BWoSIlEakzuQTYfO/Cq6nBtpTJW6B3lF/IGT6VNKyjdBzeO+kOKbKQuO1qJM77Skg+W1IsezD+j/ABBPHnz3qw4LJwYKCR4CD86FX0Wf60LSlKoXq7S4kAyBtVINISabIf1HiW3iUIJTtZSZI8zUGLwTgUAuUFW2tQV6FIvV+axJgFSIPESCAeQPGk/SZpb3VaEA6VEqNtUcACeG+3dQbsEUK3sIdCLp2AuV3PdKfC1LnsLpNwQeV6KKnVOBHVqF4mIE8yY2qbF5G6gE9YNP7xJk+IiudJrs6pNeBeGxGx8YNREQbhXkDNXljL2NIkNyIBvN4E7mhl5JhVcRe9nVx6aoinsRlWCwIub8x+ddJKQTBg96bUxV0SeiApMcO2vbw00lcZIUL7enLlQ0G2PMhw7aysKcSFWCE6YJJm6SZuPvFI3XSlaoUSJO6iZvxM3o7KmiVkggEDWmQDcRz5b7UmcaPvzFNFCSYY5mZ+yibQSNRseIUSCLVAvGqdUNRk2G3AUDiDEfjRLA0tElUa9hfb7R+XrVFEm5kyYMmxO0f13VmjuqF9shKZVMiRvt4GucON5O3hNM7FTJSju9qKwLUqACSZPOPuNQIIn448vzplljbJUOsxASO9pZ+RipyTKRaPQsEx9HcwrctuNlRUFg6whWkyEhSQtozx+FXIEWr3TjE6sVAiNEj0pq907aw2DUnD4twOI/skt4cJbNwSHASQZveSb8TVSzV193VicUsF5ZIKNGgoAA3AEX7iTa9aEcTSlYhI761XFbqpIKxf8AZsH94e4obGmSJ5feanfP1Df+FSveKixCQVJvaL91zNF9k09HWGXCSBuq3gn9r128JrMweAT1YTeUmTMiJ2Hfau2HB2lRAAsO7gPHagHFkyo3J/o0Hsy0dNC+21Mcle+tKPtD3BkGl6CBAPHeneQ4jq1xfTNxPO34UJPQ8FbIMNkpccUkpMDUJFoVB0zzEx61AwmExtB8Iq2YfsYhxPBaUrHiLH7qQZ8gNvKjZXaHnv7zSJvyM40DZ2nW8FCBrSF35myv5gaNynHuN9gQpPGE3HeCdu/woF0BbMndCiPJVx7j3o/JljTJPCmqzJ0d47Gpe7CdQ/x6TEjzFvAVJgMsbBlataouTv8AM0OMQKwYoVPor2WjC4xpAhKYopONB4VU2saKPZzECtZqLAXAeFYI5UnGaCtO5yEgkzWsFHebZmgHQNxuRHpSDEYvURPaHKoswzcOKnRHLb35mocCgKdAUFkXsmZ9gTFBodNDFT6QYCFkfvqn0B76MyYoOtZSpIQD2isqIkGCGyDJBg0G82kf8N4d8r9uzyphkKQUr0tuTCpUZ1JsdIAUkSTFSZWxhhG1KSooeLloGtIQAefZSDVUxxDbhQoyUncTBMUzazAIus4hQ5Ka0+4FIs3zcOOFQsOAnhAFGKFk0F5fiEFSiOCDcgxy4ePGgeoaCiFL7JI2+JPxXgiCIG/DUKFVmB0qAUq42Bsbg3v3ewocvjTJJUo8ybV0wVHNySskU8gHnG03rhWISSJmBw50O4RaK41VQkMsVjg4RwgRRWEy/UmdYk3jlSLVRiMWE/ASDx2j5VjB6ss4hxPLZW9CYhkp4z4VAcesE3mR3VH9LUbGgGw3AYhKVhSkBYG6TYHuMcKKQ/OqJCeAJmO6aVa7H+uNF4RVj3xQoNkhFZWxWUQWcJdlOnvmtY+xHeOXjQqcRHCp1LtsaNE1owqlMflUaRfuFTfRzEqChxuDxqbCMkqAK0gfaV8KfG1ajAClzJprh3bgzuKkxuHaA7Dq3l8g3CPe59KE/WCTZTYHgYj2pJRZWEki0LxElh3v0HzEfMVH0iwepCVcUm/gfzpO1mwUgthJEkEEqBgyL7U+xWYNlspJkkRa/wCVSaaKpqXQgw5A1JOyhHnuPcVoJrrTWopgUbEV0FVwQKwVgk6Xe6t/SKFKq1NaghvXiuHkKcGlMT3kAepoehn8WBaJrJAbCjkrvEoEf8xNSjEqQNSSJHKQfUUmdeO+wqRGLURAouLYqkkNf105/eqte6lmffvpnkWcKK+2tagZsFdmdJA1BW54COdIlNSBceBMUyypYSskBA7JsFTPcJ+EnnU5Ki0WWTCYoNN6lBX+YyvfY8qCd6UIn+zJ8SK4WyFshBSQORUVEd5VJn1qkYtXbUEyADa5oRVmk6HfSHOUPgJ6tKIMylI1G0QSALUgPV9/pUbir1wa6Ixo5pSsn61EAEE+HjXQDZ4x60JWqIthDqUcDXCgOdQzWUTEwYnYioymDWqysAkCreYo1bkFIoBAkjxopau34ClGQRrrKjmsomoxLySZKalJ7ct6u6JnxtQqBTjAZm222sBJDihp1cgd48qNCt2L1YlSjCpPiP69akS7BBsY4Hb0ocPaiSa2p8RHGiTYcvHLX2QYH2UCPYXrj9Wr+wSf8v3mmfRzOtBKCkEQTq7KYgX4XmnjWYdYAUARJ/rvqM249IvxwUu2IP1PpYLi0qSuQAFEXmNgN60lggbbU3zJKlFsE/EtNuNpPltRGJfQym/aVwSP69zU8mWxS0hApPMVos0Q/jFrMqtyA4VpF+FMmZgym65VRa0VApNEAMaypS3XJRWAcUC7hyVE0aaic9aKBVgjydNqMy9kFIAC1OKNgkDa/PcmuH9KxsQRXOT5gWVykwdpoubStD8XHGU0pPQww2FbKPrQtKpib9m8XtvRqsnw394f4keVQPY4qSRqiTcxJk0OY4rH8NRty3Zbl4o8cnFbJf1W1NnTHikGfeaT45socKZJANp499MkrkHtI3t2QPvpdi562/P7qpBs55pJaIFoFaS2ONDuG5rpmSoDmRVNklRjwvamGF6M4lxAWhlSkquD2YI8zU6sKOQq7dFsz0YVtIbJjVedzrUTFByoZQso3+yGL/uT/Ej/AMqw9EcV/dfzt/8AlXpLmdf8r3/KhV54f7r3NL/J9KLiPP8A/ZLE/YH8afxrlXRh8XKR/EKv4zkcW/nUKs0SbaB71s/pv416POuqKFQoRWkqlZqxdI0oUnUBBHer7yarWHNzTrZNqgqayuaysKRl/lRmXMk6iRICTvzpaE1MpUXpydUTOqhRqdplAvqOrjYRQqXtUTuONGdTINxPD8KAaO3nB1SiFAGRAg+d6ZdFcwGkpUoJvv8AtHmAeFCYPJy8kAGIme6rNk3RJpEGCo81E/IWpZvVDwjuxZmmZanEJa7Ogk6u8iJ/Oog5YAmTxPE1vMMJGJUlIsmYAG17VLhcJJ+/l+JqNIv5N4bCFZp3g8OEiBYD3qPDMAAWge58aNSALn8hFGgnRZTxCedwKALSXF2QkJG50gEnl/Xz27cdU4dKSdI+I/d+98vGmLLQQBsDHZHIc4oNDI4LI06YBkRHd+FV7P8ACIbUkJAFpIE8++rQkcTvSTOcIpbggTIgW38KCAyqrTUDq4Bp5icAW7LTHjaluKwGoWtVUTYrQ7z40zyXLm1Ll09kXN4HmaTuCDa9bQom025UXGwxbuy05u8ypSizPVpA+EQLCDAjakisWhRso+YojAmBS3F4LQo2kG439KXBFuVPFSQWFp+17UPi1SsGZtQxb7vnXKQAdvemUaOVysjeF6nyxqXE+Z9qgUaY5E1K1Hknjtcii+hUtjBSO1FOOjGYpShYcVsrsyV2F5gAGl2ntf1yoDCpnVfifnU+y/Ra3s4ZS5qgrBTEBSoBBme0BwPtQbmeoLnZajhdXCd/GlQSmN65lI/OskgtssCsxY1TB2INvMcaFxmZt9kpTcG4tcR/pSNbwqP6QBRpAyZPnGKC0HswRekTFNVYoRw9qXOLEmKdE5bOtVZUc1usIcqE1ixW0quayZTTCHTbgpnk+WqeMk6UJNzxPcPxpUtkpieNOujmKCQrVsdqwyWy75bgBHZEJH9b8TU+Lxensp9aX4TPkhvRqgDhB+dTMrSoav2fn3AeVc87OuCRvDt/tq2+dDt4cA/IDatv4gq4wOA5VpvxpEyjCG1R31CtSnDpSbD4lcv/ALcuW9Q4nEAWCoJ4g7eI5VJk+JIVpWNUyRG6iNrnhTZC4jXC4QISLW4Dn3mpgDurepSm+o77Dw/CoVKmj2L0amkuMzVSXiEjt6eyTsnvjjTV9zhSXFYfS4pRMlQA8AKF0GrEXSDpGpaNBVqVxMRFVlLilECT61cMfkaHByNI8fkYaTJVM1ZSISWxc5YxXTSr1G4q9dsiTTBixkwu1FgyKXtqqfDu9qOdBnZf5pki0WoDFpFqbKFBYvlSnE0L+qFN8ibgKNrkC/maXlNOcpR9XwuT/QrNgiiQbnbc+PAUvwzkSAIuZMTR7e023Vfj8RoDDvaSfGlRQn1mTaZjhQ7tyTFSLxYnaoHHZO9NTA6Ij4VEqpFmoib0UIaVyIoZaINqLxJBPlURw8neO40RWYlm1ZUokWrKxgAqrAu1Rmtg0wgU87qijcA5ERS7D4crMCmDWDKDPAcaDGiMzJNFtZgsJCREClH0sDjXScWI4+9SaOhSocDMF93pUreOWf8ASlOHcK50gmKLZbWOCgCY8TSPQ92FrVqMqvwt+VP8iwASNagZ3EpI7tzQ2U5OoHWsCxGkE+uwp049JoJBbMUrhUS1RW1VCTJpm0KC4zEBsFZ4R70sffkhZ23qXPMQCAJt+FBsOSIrJWBuiVL07GkHSZ26E1vMc3DTkIE8+U0ozLMetVMRaKooknIGdNzU7QgVA2KIRTmiEJFqkwZ7YrSdq5wxhQrM6Bks0vfXJopxygCukOdmzTrBQEJm1vneKR6qLTnIAI0naN6DTMmHMqAQDxI58zNANoBmec1prNRpA0mwA4VGgyCY41qDZKYrlUUO8oi9QHEnvopCthLpAqMLE0Op4nhW0KvTAs6Wb10l0ixGocj9x4VCs3rthUmt0KTpcHNQ7omsqNS11lbI1ANbTWVlMKWTK0jqxaszf4U+NZWUjLLoVLF6PwAsqt1lZ9Aj2WfAtgNIsNhwps4kS3bhWVlc8uzpQwf2FRIrdZVCZwuoV/CfKsrKASpZufrVeXyqHCKrKyihWVvGfGrxqE1qsqxFkrdTorKyiUgFDauMPuKysrMuEvfDQRrKypo55GUO5ua3WUwhjdNMv2NZWUrGQNmO48KCBrKymQrNTXQ3rKysA5XtW8Lv5GsrKLAaCjzrKyspAn//2Q==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0" name="AutoShape 4" descr="data:image/jpeg;base64,/9j/4AAQSkZJRgABAQAAAQABAAD/2wCEAAkGBhQSERUUExQWFRUWGBgYFxgYFBQXGBcYGhcWGBcYGBcYHCYeFxkjHRcXHy8gIycpLCwsFx4xNTAqNSYrLCkBCQoKDgwOGg8PGiwkHCQsLCwsLCwsLCwpLCwsLCkpLCwsKSwsLCwsLCwsKSwsLCksLCksKSwsKSksKSwsLCwsLP/AABEIAMIBAwMBIgACEQEDEQH/xAAbAAACAgMBAAAAAAAAAAAAAAAEBQMGAAECB//EAEkQAAEDAgQCCAIGBwUHBAMAAAECAxEAIQQFEjFBUQYTImFxgZGhMrEUI1LB0eEHFUJykqLwM1NigvEWJENjo7LSg6TD4mRzdP/EABgBAAMBAQAAAAAAAAAAAAAAAAECAwAE/8QAIxEAAgICAgMBAAMBAAAAAAAAAAECERIhAzFBUWEiEzJxQv/aAAwDAQACEQMRAD8Apjap2j1qXqyeXvShWDWnZU1ordT/AK1yOMjtUkMsbh1aFXFhwmlmDEhtRNySDUn6x4KKvC3nWsFhiQQP2XB72qvEn5JcjXgapw9vi+VQnDgm5MAcxz7qGxGIIUATaYN9u/aiW8KFE9qfM/jUn/pSO0YcKnmf4jQ2HwzZK7X1Rx5URisOdSEIUAbk+WwPiflW8qw2oOTY6+77IpovQJLYOW0DgPSt6Unl6VFm7fVuo5RPz5VLhcGWkoWq6Vgap/ZUbg9wvFEHmiJbAmw9KhdZ1DYn0pvj0dW2VceFhcmwHrXDOACUATcC8njxo5GaEqcvjhP9d1d4VRTZNwNxM/6UfiFhCSTvwAULngKFQ2G76gZusatzzHhRuxaoICgrcFJ9q4cw/nUqn2/te4/GhcQ8EnUhV+IkQR3iaFGsjcw53FjWIfI39eFdIzVJVBFvteXGuHsSkTBBnbuO16arAEsu6pgi1uNSOPaYlVp4Cw8b1E2+hsQlYUOXzNc4jMkuAII0g7qjleB5xS47GUlQfh3CoBQVE8CL93GosQnQSqdgDYCw2MVLhM5b0jWQDx7J9RW8XnTWk6TqMECUmDO29JT9DWvYBmT+pJhRUAoDhBtwjlTfA4hIQBMGJ7zwn1pO68ksobTcpWf2YBHBV7zfamTmIbZW0FEymyoTI0KE+ZBAt409aEy/QTjMcEj7R2AEySeFSYbHBSVApAUFQbEkWkeR8KV4XHtF9TqwUgCEACe6TGx/GjVZw0HgtJVpKSF9nl8J79yKk4Fcza8SNa06fhA4bzPdNKcbmq0WLWkcCf8ASj3c1QXgsatOkpNhzkW9a6xGZtqESo+I/KsofDZfRH15eKUg3JvamObYggJaIEI5cSQKgyxpJekCEi9AOY9etSjBkk34XrpxSic7l+thTTHFVA4tzS7MRtanmV4YrGsj8By86XdJ8LodB+0kH5j7qWPoMi+5R0nIZR2Rt38/Gsqq5c99Um/Dn31lLQlh2KyYxbV5GflVefUqVAqIgx/rXqP6QeiGGw+Kwy8O0lnXr1hA0pJSW9J0iwMKO0Uizjo+lCUrCRdVzG80b2VVNFGYSEmTB8ad5TBLpMC7K+660gx61b+h/RdvFK6sqU12SrU2G9UggR20qBBB5cKA6a9ExhcSU9YpxKsN1gUUoSZQ5CgQ2AnaDtx866FHGvpN70VLOFEOqEAxI+GbG/rQaUucEq8kn8K9BewfVphMwZA3G5A++jctyV99RDCW1adOrW6puNWrTENrn4FcuHlJxtsZNJHmgD0zpcn9xX4d9GIbd6olAXqLhnSDPwCZq8/RFh55lxrQtgArIcS4kgpCgUnQkxChuBSvKcISt4JQpZ60wlCSpRsNgKWKvoaRUF4R1ZIWFlYTMGZiQKjcw78XC471GPnVxwuEJxb8pUkoSlJSpJSpPEgg7cKKeCUfEsJB+0Uge8UQUUIZc8oTEjvcT96q2rInuKQP/Ub+5VXTEYBJAVCVA7GBccwaU4/KEgEhMd4mhYcUV85K4N9P8afxrlWVqH2T4GfSpmMLqPxK9aas5MkpuFE/vkfdWtgxTERwB5j3/Cs+hHmKPU0gQC2sGEmC4oGFJCkn4dilQIPI1C/gSfhQof5ppxGgYYP/ABD0NdfQD9oelbTgHCYCTIvuNvWsVgXBuD6j8aIDtGVn7Q9Pzoxro9q2dSTy0mfnQf0NUcf4h+NdMYdcyCoRxC4I96VjJBCsgKT2lQOen86mZ6M6jZz+X86Iw+eKSIdT1g+0CnV+CvaleJX2pSTpmw/KgFUGYnJepUiV6tR5RERTDM8g1p64rIsAEhO5Ft5tzqDC5MXACSRfhFOk5feTG2/ZHvWt+A0hbl/REOJnrjPEBCbeZNEf7Ej++P8ACn8aKXlyD8Wme9aR99QKytHJMHY6hBPLe9B5DUgdzoqhP/GPogffQb+VNJE9ao/wfhRqstTB+r2N+XrS/MMAEiQkCbUqdsLVBeWZb/u5VMKWYB8Z+4Gk+IygJCpJIEzAHCrxkGBUrqERALmkeIbUrz2pRnGH7DxN/jvxJk1STaEikwxeGLbbSBZGiYgC9rmONBfpJy7Q3hFj9puD/Kfvq0dJ2NJaTyb/AApP+lDGtqw+GbCgVtpSVJG4BQInlMVuNLLfoEtrRUMC79WnwrKgwiuwK1QoQ9O6S9IsU+7hxisCrDaVqCCStQXOmRJSBaAaM6RJ/wB3EfaHzFddKOnDWISzqZcQW3dZSSgn4SIIFrzuCfKu81zTD4rDrLBIUiCpCgAqOYAJkTF++tJ2PFNC3oxmK8MsOIZW+UhQ6tv41Ag7WMxvWuk/SH6d1SjhnsPpbxDQLoMLDjKlDSSkAkFr3pj0DUBi0CeKx/IqrN0ww+rL5iS26lXl1qm1fyrNdEtRTJvTKIpetpg8wVfyoA95NNMg6TIwSllxp5wOdWlPUt9YQpJc3Eg31iImYNJ8qvhkG0js94CRx85qy9Dlw+Rz6o+joT/8lL/0w1rYLg83RicZj1pQ43rw3wuoLa9SW0i6TtOmR3Un6N49vDYlx50lLbbzmogKWQC1A7Ikm5FXvE4YHMMVIHawYi3eoV59gwdT5Bgh3WDaQUpSpJvyIB8qlF7HdNBmU41GIxOZPJuHdS2yQQSlKkpTY3HZG1HZTmbOHLxfcS2lxhxsFUwVGITYcgfShOhGD+rxBUJKsKt1JPe6qVfxJVTzoi1/viRzaeHqWvwNFR3TFctaK3icOPoWE07lnh9oKKfXauswbwjqse5hC0UJZwxHVAJTr1aXLAC+0240XmOHAwOC0iPqFeoXHrTXPsqQGsUtKUgqweF+FMEEKUSTHMW/ynlSNpRGTbZ5HlyZUKt+BwcgWqout9U8oJ/YdWjyStQ+6vQsmTqSkxvFCO2M9FYdy+V6uWGwpiBwwjP4Vd8+/Ri3h8M46h51akAGFJY0q7QBnS2DsTsar6We2r/+XDH/ANsn8K9X6WpJwT8b6PkQarJNTaJRnlFSR5n0K6FN4nEPdaXEhDaICFJTJUtYuYJ/Y9zQHTzo61hcT1SCtSS2lY1q1K1FSwRIAt2R61ZP0cZ8wHHVOPMt6mm7KdQkghThI7RG2q9a6ettPYhLqVocHVhAKVhQlJUoyQYntiljb7Gk9nbP6LcIrBJfJf6w4cO/2sJ19Vr+DTETw5VT+inR1nGYlppwKDa9erQrSZS2pYAO4EgV7HlyJy5sf/ipH/RArz7oNgw3jsOAODh9WV8adr9/NiqTw+6F/wCkH9H2GwQZLPWnrC4Fa3Cv4QkiJFtzVGw7XbTb9rbyr179MhhrDm9lObfuo515OzZxP7x+VRcnk0VVYot2QYYLUEqEpIVIOxEGQe4i3nXryOjeFSqRh2QR/wApv8K8r6PJ+sT4K9wRevZuPnR4+2JyCnLsjw4aSAwzHa/4TfFSp4VWOk7+Hwzj4SyyXVtshA6tHZTL+pcaYEe5irHl+fMBpIW8ylQKgodamQQtQIgkGZHKqbmiP1hjglPwrIRI/uW5K1bWkFQHetNWsnFI7GUFGFZdQElLhHZMyQpBIVr5W2i4IM8Ko3SPBaH22+HxHw/qa9i6YWw8CwvHCISYivG8Y6rE5gGxudDY9fxJqeFNUWztFu6Pr7WG0pP9ssgeGGIA9VGqrnAlpci5N/NX516D0bYAcwwHDE4n0Thgn76p2OwuoAfbcaH8TqR99CS1ZoDHpPhVpdBXxRI8KT/pJ6OdWyh7tSdI3tAQOHnVx/SK19a2OTUfzKoL9MEJw7Q5lQ3O8JvG3CqQisq+Cyejx1g9kVlbQqBW6QQseaIxT7hUplZJPxBhSfOQPnVsyNbTGFKVNudcqyyprUkptAE9lJ34KPhXls/1ApjleM0rG5BtABmkrVI6My1P566l09UpSAFApAU0hQgXMpOremqemmIdZU0pSVtKkL1Np1mValDUFRufs2qsqalRUkhJIt2DI7zNRZW8QlaVaidc/CZjcnSL8Pegr6bA6kP8lWQ2UkbKVt3mrHkGLSHQqYB6scd/pOHtbzqoZGQC+docRw4EGR3CrHkGNCXSi4PVlU9yXmVH/t96sm8lXon+apl2WoHM1i8nCRsRP1h2nceFeYJe0JxattIPlKEp++vU8SmM1a78MsejhNeT4saVvNqAIcdAPHsoBUoR36QKKachaL1k+D6tSGinSf1Umdt9SirbjJPrUnRoacS2qwASuSTAA0zv5D35XcY5A+nJj9rBugeAWI/7qq+RMDEKcSoatKUlKbbkiVXsYFv81R5JOL2UhFMHzhwNYHDB0pSptJQtOoEgrcERzEXJ4Cis06SMPMoS280sdS2h4JWmOzpJSb/4lfKjcxy91KEwkIQgGAgIAuZMjUdXPypH1vZ1aRJC+ajZCiJCRzAiOJqSllGuirji7KF0nTpxL5JE9etXDion8as/RfNh1MCCtJEDib8helqc1ILurSRpQspWQkyeyY1EaSSQDIPIb0GcUFLSOrT2lAj61QNuCSCJJvYDajxt+jSS8lhbUoYhvsEzhMLqvAB6qCACLkRcUu6SdLHWnQ11itKdJKTrV9khNza3G+4ojJccgQptvqgZJB1GVE3VqO822qs9N1heKKgpJJSjUNSQQQI2J5AHzrof6bbOZRwSj6C8Pk/XMNLGHICnFJ60t9hRlXZ1kQSNKh42plgfqGwChAGtemVBMfCFaUxe9Q9E8zxjmG+h4ZlD2h36RdaQpMg2IKhYnUefCh2cd9JaQYGtKndQ5alhQsbj8qlPT+F4U9D/AAT7ymxGtQJ0pQhx3SQYAASkmb2gCpXcNiEjUcI+gJN1FK2wnv12IF44b0X0YxCEHDIUdJDiJmwH1k/EbcvWr500xyEYJwkmFhKElIKpKiCNuEA3pl1aJv8AtVHj2OexB1BYUvfTqc1aZP8AiJ7tuVLszbWgJJEEAkewpljHZUpXWKjhKXLEzFgmSPAVw7lbr7dlNqUEkwlD6SqO0QkLQJVpTMTsDUnbaZRr4WLoi7Km1GBabxHvXr+q9eHZG4UtoIJBjcEg+opPnGdOnEuDWo8JJkxyneKtFU2RkPXnivEOKAn6xwwO9xZB+Rq7/o+aSA+8sgKBSi5ACUaQsm+0qN/3BXj6cwcGy1DnCiPlvTXCdIXAiA85HKNXjukzTN+zW5aR6/0xxSBhyZBspQuDYRJ/mHrXlH6N2OtzFDh4LKveB7n2obHZ+vqVJDq4KYKdCUJKSQCDCR/QqToxnacCJUpsLXChqbcWQJtBR8N+fKs5XF0FRp0z0To4e3hjzcxy/QITVd6mVYUfaxGHH/USa4y3p4w2UkrQdAe09h4R1xBXw5gRaw51tOf4QuYVQxKAlp1ta9SXUHSkcAU9ozFJf5odKmPun4nEI/8A1j3UulH6XjqSynkFn5UVn2ZoxOICm3mXE9kAh5kHTM3SpQVIk8JtSz9KGJlxGk/aSPAkE+wqkZJy16FcWls8oUb1lcOphRHfWUKEOVOAH4p8iPmKJy/HJSsEqgD963kKFeagotuJo/CZbHaWBf4UQJPeZ2FHEGdDc5w0QDMdrsnQq/t40TlyU61q1WgXHwkmduM91JGyvXCgmJukhJsOAPDyopzDaQSlQMfEOAETuePhekcUNGch1lzoDz6eeg/MffTpYQooIcCF6VkCRK5QT1cTJ1xp8SKqWWYyXyQkiU7TO0E79wNS5q0pjGLSFhKikKSrVpBKe2g6hOklOkgAyCYp1qmB0z2HPsQMQ4240vRLD2gq1tKKilLjak6gNSAdMlM/EBeTXmWD0vYt5S1hlJWtSlxOgqFyB3SQOVby7EstwvEPdYtAHVobU71cgkyvWlCiNrJPA7zVeObrCnltOKZUpZILaljeTAOoK0+PmKRSeVj0kj21Wcp1Nv6VOhDSm+tQNKFBWmbrISLgW96r2AzFjCgpUt0KIVJ+p1KBUkpISFqjTpjvmvIHM8xDivrH3V/vOLV7E0yyx8FJLkrSk/CSrz2IPoRSSi32xozSdpUejYnOMMRIfcgyO0lkAeJWZT4i9CpxBbulRFnCCCBNxoE78feqC6vrnTpbUpZMpCDfuEEEAAfnVkwzCxqK03IGlM9tNojSFHUT3CpYKK0Wc8mOMRm7zqNP0haU21ErXpj7ISkp77j0oLOEYbDNJcQlMuTGmAQPh0iwgG5vJvc0kcz5JRoghYg6SFA+dpFLMbnBJ6teyTqb46TMlPhJPrVeKDabYk5paQ8w/VJQtwhwdkaSQdAlQBghNyAbXPGlWdZeNanFFRUdyVSTFrkzwgeVQ5IvW+EG6NB7JJiykkWm0GiM6xiy6UqTCYgGdxzqU5SjOkFVJBHRdC8PLyfq1KEAnWFabGxTwP3U7/WCjPbSTyAi+5JPGaRP4cpbABT2ALCDaNpEz7bCgjnLxsHICbgaUiPDs2oW5u2PSitFoUlTgjQ4om0BGpF9pI4eVCLyzGghSUvzAG+wFglMrskcthSBzGuG6lkkje+3lUacU4mYUfCV/jTJJAssjmHx5iW3SRYSEG1+Z7zVuyrFAYZ44psNFQIUNJSAnRcwiybkzpEnvrzJGbPCIcWPBxY++jG+muMSkDrZA2lKDA75QST3k3pqAw1lmBqGJQpAsrqnlkpNoltaEqCTO4BFr0jcBcfWUanO8Akm9iY51acg6avuuJbdUIXIBHVpGogwVHSLd0iaWZnmLjWIWkpDi57S0sMyTuolXVkgybyafIk4X2AHCOASptYA4lKgPcVI8vqxAcWkgSRKgBaYse+jMwzPDuAdW642oxqCi4QTx7AMIvex8AKU5qIUCFEhV0kgiRzg3uZoNtmhDE4fxxUAFKJBI3KjaL713mOKCl7bAAeAoFS9S0zbn8zRa8f+6fMUz0jXbIU6T/QpjlmUdasJSDJMABO55CLk0EcWOQozD5spNhIHh+VRll4KRaLWOj5wz2HQtvQtZTIK9RHbsqAYTYbEnnxgd/pBV9e2OSVn3AqbIczGIWwp/U44laEtqW68g6QT8OlJQ5pO+sg343oXpwr/AHi/2LeZn7q3H/Z0GfWzzt9PaPjWVtSr1ldJzBGpPYMSoJgTtMkzXD2M0r1KkwJrMUgQyQNwZ7zqqDHIiP3fvNFvwSir2yZzMhZUSTxMSOdcKzVUGRM9wjvqLDMFehI3Mjw5nwqRaEmVfsIEJnjy8zvWpByZwnMAVDVIA5D041Ocw1p5kSZO94/CgXHQR8MGaKweGBHGb+At/rWMY2VKIABPgKIw2HJQ8RuiDG9pCT6TNbcxmhhshQ1iREgnc8K4yYHrBqMJclKr/bGmbcpB8qUekK2UkqsKtGQYJtwFLqilJk9mZJkWkG1pvfwqvYlnQvSdxIPiN6tXRlkFGsxYwJ3B9dz4TyoS6HgtheYYNrUlTBdhAVqunSkaYtefGTfkKHwfSt1KSA4obABOlIPPUE7+dGZniQG1BWoSIlEakzuQTYfO/Cq6nBtpTJW6B3lF/IGT6VNKyjdBzeO+kOKbKQuO1qJM77Skg+W1IsezD+j/ABBPHnz3qw4LJwYKCR4CD86FX0Wf60LSlKoXq7S4kAyBtVINISabIf1HiW3iUIJTtZSZI8zUGLwTgUAuUFW2tQV6FIvV+axJgFSIPESCAeQPGk/SZpb3VaEA6VEqNtUcACeG+3dQbsEUK3sIdCLp2AuV3PdKfC1LnsLpNwQeV6KKnVOBHVqF4mIE8yY2qbF5G6gE9YNP7xJk+IiudJrs6pNeBeGxGx8YNREQbhXkDNXljL2NIkNyIBvN4E7mhl5JhVcRe9nVx6aoinsRlWCwIub8x+ddJKQTBg96bUxV0SeiApMcO2vbw00lcZIUL7enLlQ0G2PMhw7aysKcSFWCE6YJJm6SZuPvFI3XSlaoUSJO6iZvxM3o7KmiVkggEDWmQDcRz5b7UmcaPvzFNFCSYY5mZ+yibQSNRseIUSCLVAvGqdUNRk2G3AUDiDEfjRLA0tElUa9hfb7R+XrVFEm5kyYMmxO0f13VmjuqF9shKZVMiRvt4GucON5O3hNM7FTJSju9qKwLUqACSZPOPuNQIIn448vzplljbJUOsxASO9pZ+RipyTKRaPQsEx9HcwrctuNlRUFg6whWkyEhSQtozx+FXIEWr3TjE6sVAiNEj0pq907aw2DUnD4twOI/skt4cJbNwSHASQZveSb8TVSzV193VicUsF5ZIKNGgoAA3AEX7iTa9aEcTSlYhI761XFbqpIKxf8AZsH94e4obGmSJ5feanfP1Df+FSveKixCQVJvaL91zNF9k09HWGXCSBuq3gn9r128JrMweAT1YTeUmTMiJ2Hfau2HB2lRAAsO7gPHagHFkyo3J/o0Hsy0dNC+21Mcle+tKPtD3BkGl6CBAPHeneQ4jq1xfTNxPO34UJPQ8FbIMNkpccUkpMDUJFoVB0zzEx61AwmExtB8Iq2YfsYhxPBaUrHiLH7qQZ8gNvKjZXaHnv7zSJvyM40DZ2nW8FCBrSF35myv5gaNynHuN9gQpPGE3HeCdu/woF0BbMndCiPJVx7j3o/JljTJPCmqzJ0d47Gpe7CdQ/x6TEjzFvAVJgMsbBlataouTv8AM0OMQKwYoVPor2WjC4xpAhKYopONB4VU2saKPZzECtZqLAXAeFYI5UnGaCtO5yEgkzWsFHebZmgHQNxuRHpSDEYvURPaHKoswzcOKnRHLb35mocCgKdAUFkXsmZ9gTFBodNDFT6QYCFkfvqn0B76MyYoOtZSpIQD2isqIkGCGyDJBg0G82kf8N4d8r9uzyphkKQUr0tuTCpUZ1JsdIAUkSTFSZWxhhG1KSooeLloGtIQAefZSDVUxxDbhQoyUncTBMUzazAIus4hQ5Ka0+4FIs3zcOOFQsOAnhAFGKFk0F5fiEFSiOCDcgxy4ePGgeoaCiFL7JI2+JPxXgiCIG/DUKFVmB0qAUq42Bsbg3v3ewocvjTJJUo8ybV0wVHNySskU8gHnG03rhWISSJmBw50O4RaK41VQkMsVjg4RwgRRWEy/UmdYk3jlSLVRiMWE/ASDx2j5VjB6ss4hxPLZW9CYhkp4z4VAcesE3mR3VH9LUbGgGw3AYhKVhSkBYG6TYHuMcKKQ/OqJCeAJmO6aVa7H+uNF4RVj3xQoNkhFZWxWUQWcJdlOnvmtY+xHeOXjQqcRHCp1LtsaNE1owqlMflUaRfuFTfRzEqChxuDxqbCMkqAK0gfaV8KfG1ajAClzJprh3bgzuKkxuHaA7Dq3l8g3CPe59KE/WCTZTYHgYj2pJRZWEki0LxElh3v0HzEfMVH0iwepCVcUm/gfzpO1mwUgthJEkEEqBgyL7U+xWYNlspJkkRa/wCVSaaKpqXQgw5A1JOyhHnuPcVoJrrTWopgUbEV0FVwQKwVgk6Xe6t/SKFKq1NaghvXiuHkKcGlMT3kAepoehn8WBaJrJAbCjkrvEoEf8xNSjEqQNSSJHKQfUUmdeO+wqRGLURAouLYqkkNf105/eqte6lmffvpnkWcKK+2tagZsFdmdJA1BW54COdIlNSBceBMUyypYSskBA7JsFTPcJ+EnnU5Ki0WWTCYoNN6lBX+YyvfY8qCd6UIn+zJ8SK4WyFshBSQORUVEd5VJn1qkYtXbUEyADa5oRVmk6HfSHOUPgJ6tKIMylI1G0QSALUgPV9/pUbir1wa6Ixo5pSsn61EAEE+HjXQDZ4x60JWqIthDqUcDXCgOdQzWUTEwYnYioymDWqysAkCreYo1bkFIoBAkjxopau34ClGQRrrKjmsomoxLySZKalJ7ct6u6JnxtQqBTjAZm222sBJDihp1cgd48qNCt2L1YlSjCpPiP69akS7BBsY4Hb0ocPaiSa2p8RHGiTYcvHLX2QYH2UCPYXrj9Wr+wSf8v3mmfRzOtBKCkEQTq7KYgX4XmnjWYdYAUARJ/rvqM249IvxwUu2IP1PpYLi0qSuQAFEXmNgN60lggbbU3zJKlFsE/EtNuNpPltRGJfQym/aVwSP69zU8mWxS0hApPMVos0Q/jFrMqtyA4VpF+FMmZgym65VRa0VApNEAMaypS3XJRWAcUC7hyVE0aaic9aKBVgjydNqMy9kFIAC1OKNgkDa/PcmuH9KxsQRXOT5gWVykwdpoubStD8XHGU0pPQww2FbKPrQtKpib9m8XtvRqsnw394f4keVQPY4qSRqiTcxJk0OY4rH8NRty3Zbl4o8cnFbJf1W1NnTHikGfeaT45socKZJANp499MkrkHtI3t2QPvpdi562/P7qpBs55pJaIFoFaS2ONDuG5rpmSoDmRVNklRjwvamGF6M4lxAWhlSkquD2YI8zU6sKOQq7dFsz0YVtIbJjVedzrUTFByoZQso3+yGL/uT/Ej/AMqw9EcV/dfzt/8AlXpLmdf8r3/KhV54f7r3NL/J9KLiPP8A/ZLE/YH8afxrlXRh8XKR/EKv4zkcW/nUKs0SbaB71s/pv416POuqKFQoRWkqlZqxdI0oUnUBBHer7yarWHNzTrZNqgqayuaysKRl/lRmXMk6iRICTvzpaE1MpUXpydUTOqhRqdplAvqOrjYRQqXtUTuONGdTINxPD8KAaO3nB1SiFAGRAg+d6ZdFcwGkpUoJvv8AtHmAeFCYPJy8kAGIme6rNk3RJpEGCo81E/IWpZvVDwjuxZmmZanEJa7Ogk6u8iJ/Oog5YAmTxPE1vMMJGJUlIsmYAG17VLhcJJ+/l+JqNIv5N4bCFZp3g8OEiBYD3qPDMAAWge58aNSALn8hFGgnRZTxCedwKALSXF2QkJG50gEnl/Xz27cdU4dKSdI+I/d+98vGmLLQQBsDHZHIc4oNDI4LI06YBkRHd+FV7P8ACIbUkJAFpIE8++rQkcTvSTOcIpbggTIgW38KCAyqrTUDq4Bp5icAW7LTHjaluKwGoWtVUTYrQ7z40zyXLm1Ll09kXN4HmaTuCDa9bQom025UXGwxbuy05u8ypSizPVpA+EQLCDAjakisWhRso+YojAmBS3F4LQo2kG439KXBFuVPFSQWFp+17UPi1SsGZtQxb7vnXKQAdvemUaOVysjeF6nyxqXE+Z9qgUaY5E1K1Hknjtcii+hUtjBSO1FOOjGYpShYcVsrsyV2F5gAGl2ntf1yoDCpnVfifnU+y/Ra3s4ZS5qgrBTEBSoBBme0BwPtQbmeoLnZajhdXCd/GlQSmN65lI/OskgtssCsxY1TB2INvMcaFxmZt9kpTcG4tcR/pSNbwqP6QBRpAyZPnGKC0HswRekTFNVYoRw9qXOLEmKdE5bOtVZUc1usIcqE1ixW0quayZTTCHTbgpnk+WqeMk6UJNzxPcPxpUtkpieNOujmKCQrVsdqwyWy75bgBHZEJH9b8TU+Lxensp9aX4TPkhvRqgDhB+dTMrSoav2fn3AeVc87OuCRvDt/tq2+dDt4cA/IDatv4gq4wOA5VpvxpEyjCG1R31CtSnDpSbD4lcv/ALcuW9Q4nEAWCoJ4g7eI5VJk+JIVpWNUyRG6iNrnhTZC4jXC4QISLW4Dn3mpgDurepSm+o77Dw/CoVKmj2L0amkuMzVSXiEjt6eyTsnvjjTV9zhSXFYfS4pRMlQA8AKF0GrEXSDpGpaNBVqVxMRFVlLilECT61cMfkaHByNI8fkYaTJVM1ZSISWxc5YxXTSr1G4q9dsiTTBixkwu1FgyKXtqqfDu9qOdBnZf5pki0WoDFpFqbKFBYvlSnE0L+qFN8ibgKNrkC/maXlNOcpR9XwuT/QrNgiiQbnbc+PAUvwzkSAIuZMTR7e023Vfj8RoDDvaSfGlRQn1mTaZjhQ7tyTFSLxYnaoHHZO9NTA6Ij4VEqpFmoib0UIaVyIoZaINqLxJBPlURw8neO40RWYlm1ZUokWrKxgAqrAu1Rmtg0wgU87qijcA5ERS7D4crMCmDWDKDPAcaDGiMzJNFtZgsJCREClH0sDjXScWI4+9SaOhSocDMF93pUreOWf8ASlOHcK50gmKLZbWOCgCY8TSPQ92FrVqMqvwt+VP8iwASNagZ3EpI7tzQ2U5OoHWsCxGkE+uwp049JoJBbMUrhUS1RW1VCTJpm0KC4zEBsFZ4R70sffkhZ23qXPMQCAJt+FBsOSIrJWBuiVL07GkHSZ26E1vMc3DTkIE8+U0ozLMetVMRaKooknIGdNzU7QgVA2KIRTmiEJFqkwZ7YrSdq5wxhQrM6Bks0vfXJopxygCukOdmzTrBQEJm1vneKR6qLTnIAI0naN6DTMmHMqAQDxI58zNANoBmec1prNRpA0mwA4VGgyCY41qDZKYrlUUO8oi9QHEnvopCthLpAqMLE0Op4nhW0KvTAs6Wb10l0ixGocj9x4VCs3rthUmt0KTpcHNQ7omsqNS11lbI1ANbTWVlMKWTK0jqxaszf4U+NZWUjLLoVLF6PwAsqt1lZ9Aj2WfAtgNIsNhwps4kS3bhWVlc8uzpQwf2FRIrdZVCZwuoV/CfKsrKASpZufrVeXyqHCKrKyihWVvGfGrxqE1qsqxFkrdTorKyiUgFDauMPuKysrMuEvfDQRrKypo55GUO5ua3WUwhjdNMv2NZWUrGQNmO48KCBrKymQrNTXQ3rKysA5XtW8Lv5GsrKLAaCjzrKyspAn//2Q==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222" name="Picture 6" descr="http://www.dremar.republika.pl/foto/zakla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249" y="3824535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4" name="Picture 8" descr="http://bi.gazeta.pl/im/cf/39/da/z14301647Q,Zaklad-stolarski-Lukasza-Wilka-w-Kalwarii-Zebrzy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054" y="3356992"/>
            <a:ext cx="3915492" cy="2614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6" name="Picture 10" descr="https://encrypted-tbn0.gstatic.com/images?q=tbn:ANd9GcRgOdYCW_2cuVl2ohKEzlx-_fDwOqYdOQcfaxjzlHGT1XrHAlE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7695" y="1759548"/>
            <a:ext cx="3491760" cy="261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57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5786124" y="1423333"/>
            <a:ext cx="3059832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Wiesław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Klinicki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304053" y="248975"/>
            <a:ext cx="6519668" cy="114300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ZAKŁAD MIĘSNY KLINICCY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Documents and Settings\User\Pulpit\zdjęcia ZSZr\SAM_3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938" y="1556792"/>
            <a:ext cx="3745897" cy="2809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Documents and Settings\User\Pulpit\zdjęcia ZSZr\SAM_3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3672408" cy="2910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Documents and Settings\User\Pulpit\zdjęcia ZSZr\SAM_3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19" y="3284984"/>
            <a:ext cx="3532635" cy="2649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52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5004048" y="1367667"/>
            <a:ext cx="3386656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Bartłomiej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Mortel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323528" y="181716"/>
            <a:ext cx="7384334" cy="10001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ZAKŁAD GARMAŻERYJNY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http://images02.olx-st.com/ui/10/32/92/1370070620_470873092_2-Masarnia-hurtownia-lekow-spozywcza-dom-dolnoslaskie-swidnica-swid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3035" y="2204864"/>
            <a:ext cx="468052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C:\Documents and Settings\User\Pulpit\zdjęcia ZSZr\SAM_3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139" y="3987062"/>
            <a:ext cx="3384377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Documents and Settings\User\Pulpit\zdjęcia ZSZr\SAM_3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2872" y="3717032"/>
            <a:ext cx="3360373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54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5329158" y="1362913"/>
            <a:ext cx="2954608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Andrzej </a:t>
            </a:r>
            <a:r>
              <a:rPr lang="pl-PL" sz="3200" dirty="0" err="1" smtClean="0">
                <a:solidFill>
                  <a:schemeClr val="bg1"/>
                </a:solidFill>
              </a:rPr>
              <a:t>Mortel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67384" y="280084"/>
            <a:ext cx="7816382" cy="10001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RZEŹNICTWO I WĘDLINIARSTWO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Documents and Settings\User\Pulpit\zdjęcia ZSZr\SAM_3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35466"/>
            <a:ext cx="3960440" cy="2608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Documents and Settings\User\Pulpit\zdjęcia ZSZr\SAM_3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3384376" cy="2451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Documents and Settings\User\Pulpit\zdjęcia ZSZr\SAM_3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5374" y="3429000"/>
            <a:ext cx="3528392" cy="2435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69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b="1" i="1" dirty="0" smtClean="0"/>
              <a:t>Dlaczego Szkoła w Brańsku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b="1" i="1" dirty="0" smtClean="0"/>
              <a:t>,, Bo szkoła to miejsce , w którym My , Uczniowie znajdujemy nie tylko wiedzę , ale i pomoc ze strony kadry pedagogicznej '' -</a:t>
            </a:r>
          </a:p>
          <a:p>
            <a:pPr>
              <a:buNone/>
            </a:pPr>
            <a:endParaRPr lang="pl-PL" b="1" i="1" dirty="0" smtClean="0"/>
          </a:p>
          <a:p>
            <a:pPr>
              <a:buNone/>
            </a:pPr>
            <a:r>
              <a:rPr lang="pl-PL" b="1" i="1" dirty="0" smtClean="0"/>
              <a:t>   wy</a:t>
            </a:r>
            <a:r>
              <a:rPr lang="pl-PL" b="1" dirty="0" smtClean="0"/>
              <a:t>powiedź absolwentki naszego liceum </a:t>
            </a:r>
            <a:br>
              <a:rPr lang="pl-PL" b="1" dirty="0" smtClean="0"/>
            </a:br>
            <a:endParaRPr lang="pl-PL" b="1" dirty="0" smtClean="0"/>
          </a:p>
          <a:p>
            <a:pPr>
              <a:buNone/>
            </a:pPr>
            <a:endParaRPr lang="pl-PL" b="1" dirty="0"/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5465784" y="1234287"/>
            <a:ext cx="2810592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Sokołowski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500034" y="500042"/>
            <a:ext cx="4286280" cy="1000132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PPHU „SOKÓŁ”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Documents and Settings\User\Pulpit\zdjęcia ZSZr\SAM_3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59915"/>
            <a:ext cx="3763974" cy="2822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Documents and Settings\User\Pulpit\zdjęcia ZSZr\SAM_3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3563888" cy="267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Documents and Settings\User\Pulpit\zdjęcia ZSZr\SAM_3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274" y="3286752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541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399466" y="101052"/>
            <a:ext cx="8429684" cy="1000132"/>
          </a:xfrm>
          <a:prstGeom prst="rect">
            <a:avLst/>
          </a:prstGeom>
        </p:spPr>
        <p:txBody>
          <a:bodyPr vert="horz" rtlCol="0" anchor="ctr">
            <a:normAutofit fontScale="85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PIEKARNIA GS SAMOPOMOC CHŁOPSKA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C:\Documents and Settings\User\Pulpit\zdjęcia ZSZr\SAM_3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3773" y="1214422"/>
            <a:ext cx="4532403" cy="3078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Documents and Settings\User\Pulpit\zdjęcia ZSZr\SAM_3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384376" cy="2538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Documents and Settings\User\Pulpit\zdjęcia ZSZr\SAM_3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429000"/>
            <a:ext cx="3393054" cy="2544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78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5748807" y="738352"/>
            <a:ext cx="2810592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Marek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Klinicki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538793" y="326608"/>
            <a:ext cx="4286280" cy="10001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PIEKARNIA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C:\Documents and Settings\User\Pulpit\zdjęcia ZSZr\SAM_3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1412776"/>
            <a:ext cx="3650225" cy="2737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Documents and Settings\User\Pulpit\zdjęcia ZSZr\SAM_3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636" y="3730227"/>
            <a:ext cx="3491880" cy="2618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C:\Documents and Settings\User\Pulpit\zdjęcia ZSZr\SAM_3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331" y="3284984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117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36576" y="188640"/>
            <a:ext cx="8072494" cy="114300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ZESPÓŁ SZKÓŁ im. ARMII KRAJOWEJ w BRAŃSKU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Documents and Settings\User\Pulpit\zdjęcia ZSZr\SAM_3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331648"/>
            <a:ext cx="5123010" cy="2946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Documents and Settings\User\Pulpit\zdjęcia ZSZr\SAM_3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3915949" cy="251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 descr="C:\Documents and Settings\User\Pulpit\zdjęcia ZSZr\SAM_3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0868" y="3861048"/>
            <a:ext cx="3744416" cy="2397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609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4823004" y="1392233"/>
            <a:ext cx="3671838" cy="53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Piotr </a:t>
            </a:r>
            <a:r>
              <a:rPr lang="pl-PL" sz="3200" dirty="0" err="1" smtClean="0">
                <a:solidFill>
                  <a:schemeClr val="bg1"/>
                </a:solidFill>
              </a:rPr>
              <a:t>Małaszkiewicz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375207" y="357166"/>
            <a:ext cx="6304214" cy="100013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USŁUGI ELEKTRO BUDOWLANE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8" name="Picture 4" descr="http://i.st-firmy.net/933zbfl/elektro-mix-walbrzych-uslugi-istalacyjno-remontowo-budowl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080" y="3329733"/>
            <a:ext cx="4022682" cy="3030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70" name="Picture 6" descr="https://encrypted-tbn2.gstatic.com/images?q=tbn:ANd9GcSfonhs4tnB0saNXj0GTjJlq_9svnFen3shquqwsGrvmresEOU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033588"/>
            <a:ext cx="3456384" cy="259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6" name="Picture 2" descr="http://panoramafirm.pl/images/1/5/021437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3168352" cy="2568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91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 txBox="1">
            <a:spLocks/>
          </p:cNvSpPr>
          <p:nvPr/>
        </p:nvSpPr>
        <p:spPr>
          <a:xfrm>
            <a:off x="3314502" y="487502"/>
            <a:ext cx="5458928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Jarosław Syczewski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USŁUGI OGÓLNOBUDOWLANE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500034" y="500042"/>
            <a:ext cx="4286280" cy="10001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AKANT</a:t>
            </a:r>
            <a:endParaRPr kumimoji="0" lang="pl-PL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https://encrypted-tbn3.gstatic.com/images?q=tbn:ANd9GcSvgpykfj2vmgO7t1qQ-KyMJC5WOqny7IwJalV7urE6xKx8hP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3645024"/>
            <a:ext cx="3662429" cy="2749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http://firmolandia.pl/image/index/4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789040"/>
            <a:ext cx="2994965" cy="2245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6" name="Picture 6" descr="https://encrypted-tbn1.gstatic.com/images?q=tbn:ANd9GcSjfzin3VD5n21rxFUoFGK6Rx5Qc56lVOWAtN1XXv7Ah5WVsGKH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8945" y="2112242"/>
            <a:ext cx="352163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32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6106690"/>
          </a:xfr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/>
          <a:p>
            <a:pPr lvl="0"/>
            <a:r>
              <a:rPr lang="pl-PL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Branżowa Szkoła I Stopnia w Brańsku to dobry wybór, to szansa na sukces zawodowy!</a:t>
            </a:r>
            <a:r>
              <a:rPr lang="pl-PL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pl-PL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</a:br>
            <a:endParaRPr lang="pl-PL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49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window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  </a:t>
            </a:r>
          </a:p>
          <a:p>
            <a:pPr algn="ctr">
              <a:buNone/>
            </a:pPr>
            <a:r>
              <a:rPr lang="pl-PL" sz="36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Jeśli chcesz poznać naszą szkoły, odwiedź stronę internetową:</a:t>
            </a:r>
          </a:p>
          <a:p>
            <a:pPr algn="ctr">
              <a:buNone/>
            </a:pPr>
            <a:r>
              <a:rPr lang="pl-PL" sz="36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   </a:t>
            </a:r>
          </a:p>
          <a:p>
            <a:pPr algn="ctr">
              <a:buNone/>
            </a:pPr>
            <a:r>
              <a:rPr lang="pl-PL" sz="36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pl-PL" sz="3600" b="1" dirty="0" smtClean="0">
                <a:solidFill>
                  <a:srgbClr val="0070C0"/>
                </a:solidFill>
                <a:latin typeface="Futura Md BT" panose="020B0602020204020303" pitchFamily="34" charset="0"/>
              </a:rPr>
              <a:t>zsbransk.edupage.org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/>
              <a:t>Drodzy</a:t>
            </a:r>
            <a:r>
              <a:rPr lang="pl-PL" b="1" dirty="0" smtClean="0"/>
              <a:t> Absolwenci </a:t>
            </a:r>
            <a:r>
              <a:rPr lang="pl-PL" dirty="0" smtClean="0"/>
              <a:t>!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b="1" dirty="0" smtClean="0"/>
              <a:t>Szkoła w Brańsku zapewni Wam przede wszystkim bardzo dobre warunki nauki oraz wykwalifikowanych nauczycieli. Rozszerzone obowiązkowe przedmioty w średniej szkole to angielski, matematyka </a:t>
            </a:r>
            <a:r>
              <a:rPr lang="pl-PL" b="1" dirty="0"/>
              <a:t>i</a:t>
            </a:r>
            <a:r>
              <a:rPr lang="pl-PL" b="1" dirty="0" smtClean="0"/>
              <a:t> geografia. Nasza szkoła ma do zaoferowania wiele pomocy naukowych , którymi nie mogą pochwalić się inne placówki. Każda klasa jest wyposażona w tablice interaktywną lub projektor multimedialny. Posiadamy dużą hale sportową oraz stołówkę szkolną , gdzie nasze kucharki dopieszczają każdą potrawę do perfekcji. W szkole znajdują się różne koła zainteresowań odnoszące wiele sukcesów m.in. ,,Skowronki" i Szkolny Klub Sportowy ,,Pionier Brańsk". Odbywają się tu również tzw. zabawy szkolne.</a:t>
            </a:r>
          </a:p>
          <a:p>
            <a:r>
              <a:rPr lang="pl-PL" b="1" dirty="0" smtClean="0"/>
              <a:t>W imieniu nauczycieli i uczniów  ponadpodstawowej szkoły w Brańsku chcielibyśmy zachęcić Was do nauki razem z nami no i mam nadzieję do zobaczenia we wrześniu.</a:t>
            </a:r>
            <a:endParaRPr lang="pl-PL" b="1" dirty="0"/>
          </a:p>
        </p:txBody>
      </p:sp>
    </p:spTree>
  </p:cSld>
  <p:clrMapOvr>
    <a:masterClrMapping/>
  </p:clrMapOvr>
  <p:transition spd="med" advClick="0" advTm="6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rchive - Frie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828584" y="19147"/>
            <a:ext cx="375272" cy="864096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0"/>
            <a:ext cx="9144000" cy="6861610"/>
          </a:xfrm>
        </p:spPr>
      </p:pic>
      <p:sp>
        <p:nvSpPr>
          <p:cNvPr id="7" name="pole tekstowe 6"/>
          <p:cNvSpPr txBox="1"/>
          <p:nvPr/>
        </p:nvSpPr>
        <p:spPr>
          <a:xfrm>
            <a:off x="539552" y="987252"/>
            <a:ext cx="835292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8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l-PL" sz="8800" b="1" dirty="0" smtClean="0">
                <a:ln w="315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ZAPRASZAMY DO ZESPOŁU SZKÓŁ w BRAŃSKU!</a:t>
            </a:r>
            <a:endParaRPr lang="pl-PL" sz="8800" b="1" dirty="0">
              <a:ln w="315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769" y="432048"/>
            <a:ext cx="1188823" cy="1579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window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440159"/>
          </a:xfrm>
        </p:spPr>
        <p:txBody>
          <a:bodyPr/>
          <a:lstStyle/>
          <a:p>
            <a:r>
              <a:rPr lang="pl-PL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OFERTA EDUKACYJNA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8136904" cy="5229200"/>
          </a:xfrm>
        </p:spPr>
        <p:txBody>
          <a:bodyPr>
            <a:normAutofit fontScale="70000" lnSpcReduction="20000"/>
          </a:bodyPr>
          <a:lstStyle/>
          <a:p>
            <a:r>
              <a:rPr lang="pl-PL" sz="2800" dirty="0">
                <a:latin typeface="Georgia" panose="02040502050405020303" pitchFamily="18" charset="0"/>
              </a:rPr>
              <a:t>	</a:t>
            </a:r>
            <a:r>
              <a:rPr lang="pl-PL" sz="5800" b="1" dirty="0">
                <a:solidFill>
                  <a:srgbClr val="7030A0"/>
                </a:solidFill>
                <a:latin typeface="Futura Bk BT" panose="020B0502020204020303" pitchFamily="34" charset="0"/>
              </a:rPr>
              <a:t>W roku szk. </a:t>
            </a:r>
            <a:r>
              <a:rPr lang="pl-PL" sz="5800" b="1" dirty="0" smtClean="0">
                <a:solidFill>
                  <a:srgbClr val="7030A0"/>
                </a:solidFill>
                <a:latin typeface="Futura Bk BT" panose="020B0502020204020303" pitchFamily="34" charset="0"/>
              </a:rPr>
              <a:t>2021/2022</a:t>
            </a:r>
            <a:endParaRPr lang="pl-PL" sz="5800" b="1" dirty="0">
              <a:solidFill>
                <a:srgbClr val="7030A0"/>
              </a:solidFill>
              <a:latin typeface="Futura Bk BT" panose="020B0502020204020303" pitchFamily="34" charset="0"/>
            </a:endParaRPr>
          </a:p>
          <a:p>
            <a:r>
              <a:rPr lang="pl-PL" sz="5800" b="1" dirty="0">
                <a:solidFill>
                  <a:srgbClr val="7030A0"/>
                </a:solidFill>
                <a:latin typeface="Futura Bk BT" panose="020B0502020204020303" pitchFamily="34" charset="0"/>
              </a:rPr>
              <a:t>Liceum Ogólnokształcące </a:t>
            </a:r>
            <a:r>
              <a:rPr lang="pl-PL" sz="5800" b="1" dirty="0" smtClean="0">
                <a:solidFill>
                  <a:srgbClr val="7030A0"/>
                </a:solidFill>
                <a:latin typeface="Futura Bk BT" panose="020B0502020204020303" pitchFamily="34" charset="0"/>
              </a:rPr>
              <a:t>po ósmej klasie szkoły podstawowej</a:t>
            </a:r>
            <a:endParaRPr lang="pl-PL" sz="5800" b="1" dirty="0">
              <a:solidFill>
                <a:srgbClr val="7030A0"/>
              </a:solidFill>
              <a:latin typeface="Futura Bk BT" panose="020B0502020204020303" pitchFamily="34" charset="0"/>
            </a:endParaRPr>
          </a:p>
          <a:p>
            <a:r>
              <a:rPr lang="pl-PL" sz="5800" b="1" dirty="0">
                <a:solidFill>
                  <a:srgbClr val="7030A0"/>
                </a:solidFill>
                <a:latin typeface="Futura Bk BT" panose="020B0502020204020303" pitchFamily="34" charset="0"/>
              </a:rPr>
              <a:t>o profilu ogólnym oferuje naukę na poziomie </a:t>
            </a:r>
            <a:r>
              <a:rPr lang="pl-PL" sz="5800" b="1" dirty="0" smtClean="0">
                <a:solidFill>
                  <a:srgbClr val="7030A0"/>
                </a:solidFill>
                <a:latin typeface="Futura Bk BT" panose="020B0502020204020303" pitchFamily="34" charset="0"/>
              </a:rPr>
              <a:t>rozszerzonym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5800" b="1" dirty="0" smtClean="0">
                <a:solidFill>
                  <a:srgbClr val="7030A0"/>
                </a:solidFill>
                <a:latin typeface="Futura Bk BT" panose="020B0502020204020303" pitchFamily="34" charset="0"/>
              </a:rPr>
              <a:t>Matematyka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5800" b="1" dirty="0" smtClean="0">
                <a:solidFill>
                  <a:srgbClr val="7030A0"/>
                </a:solidFill>
                <a:latin typeface="Futura Bk BT" panose="020B0502020204020303" pitchFamily="34" charset="0"/>
              </a:rPr>
              <a:t>Język angielski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5800" b="1" dirty="0" smtClean="0">
                <a:solidFill>
                  <a:srgbClr val="7030A0"/>
                </a:solidFill>
                <a:latin typeface="Futura Bk BT" panose="020B0502020204020303" pitchFamily="34" charset="0"/>
              </a:rPr>
              <a:t>Geografia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5800" b="1" dirty="0" smtClean="0">
              <a:solidFill>
                <a:srgbClr val="7030A0"/>
              </a:solidFill>
              <a:latin typeface="Futura Bk BT" panose="020B05020202040203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b="1" dirty="0" smtClean="0">
              <a:solidFill>
                <a:srgbClr val="7030A0"/>
              </a:solidFill>
              <a:latin typeface="Futura Bk BT" panose="020B05020202040203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9825774"/>
      </p:ext>
    </p:extLst>
  </p:cSld>
  <p:clrMapOvr>
    <a:masterClrMapping/>
  </p:clrMapOvr>
  <p:transition spd="med" advClick="0"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728" y="409465"/>
            <a:ext cx="1597660" cy="1597660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Nasze Alma </a:t>
            </a:r>
            <a:r>
              <a:rPr lang="pl-PL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Mater</a:t>
            </a:r>
            <a:endParaRPr lang="pl-PL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7934" y="2286441"/>
            <a:ext cx="8229600" cy="19379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>
                <a:latin typeface="Georgia" panose="02040502050405020303" pitchFamily="18" charset="0"/>
                <a:cs typeface="Aharoni" panose="02010803020104030203" pitchFamily="2" charset="-79"/>
              </a:rPr>
              <a:t> </a:t>
            </a:r>
            <a:br>
              <a:rPr lang="pl-PL" sz="2800" dirty="0" smtClean="0">
                <a:latin typeface="Georgia" panose="02040502050405020303" pitchFamily="18" charset="0"/>
                <a:cs typeface="Aharoni" panose="02010803020104030203" pitchFamily="2" charset="-79"/>
              </a:rPr>
            </a:br>
            <a:r>
              <a:rPr lang="pl-PL" sz="2800" dirty="0" smtClean="0">
                <a:latin typeface="Georgia" panose="02040502050405020303" pitchFamily="18" charset="0"/>
                <a:cs typeface="Aharoni" panose="02010803020104030203" pitchFamily="2" charset="-79"/>
              </a:rPr>
              <a:t/>
            </a:r>
            <a:br>
              <a:rPr lang="pl-PL" sz="2800" dirty="0" smtClean="0">
                <a:latin typeface="Georgia" panose="02040502050405020303" pitchFamily="18" charset="0"/>
                <a:cs typeface="Aharoni" panose="02010803020104030203" pitchFamily="2" charset="-79"/>
              </a:rPr>
            </a:br>
            <a:endParaRPr lang="pl-PL" sz="2800" dirty="0">
              <a:latin typeface="Georgia" panose="02040502050405020303" pitchFamily="18" charset="0"/>
              <a:cs typeface="Aharoni" panose="02010803020104030203" pitchFamily="2" charset="-79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579279" y="2499829"/>
            <a:ext cx="7567884" cy="164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pl-PL" sz="2400" dirty="0" smtClean="0">
                <a:latin typeface="Georgia" panose="02040502050405020303" pitchFamily="18" charset="0"/>
              </a:rPr>
              <a:t>	</a:t>
            </a:r>
            <a:r>
              <a:rPr lang="pl-PL" sz="2400" b="1" dirty="0" smtClean="0">
                <a:solidFill>
                  <a:schemeClr val="tx2">
                    <a:lumMod val="50000"/>
                  </a:schemeClr>
                </a:solidFill>
                <a:latin typeface="Futura Bk BT" panose="020B0502020204020303" pitchFamily="34" charset="0"/>
              </a:rPr>
              <a:t>Po naszym LO istnieje możliwość kontynuowania nauki na różnych kierunkach w szkołach policealnych i uczelniach wyższych regionu, kraju i za granicą. </a:t>
            </a:r>
            <a:endParaRPr lang="pl-PL" sz="2400" b="1" dirty="0">
              <a:solidFill>
                <a:schemeClr val="tx2">
                  <a:lumMod val="50000"/>
                </a:schemeClr>
              </a:solidFill>
              <a:latin typeface="Futura Bk BT" panose="020B0502020204020303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76" y="4509120"/>
            <a:ext cx="1905000" cy="1568773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7571" y="4149080"/>
            <a:ext cx="1645643" cy="1645643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4792" y="409465"/>
            <a:ext cx="1580480" cy="1580480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7580" y="1468403"/>
            <a:ext cx="1908755" cy="818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61969" y="4351021"/>
            <a:ext cx="742607" cy="1443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07527" y="1430188"/>
            <a:ext cx="1069642" cy="1069642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050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Białostocki Salon Maturzystów</a:t>
            </a: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8609" name="Picture 1" descr="Podlaski Salon Maturzystó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700" y="1417638"/>
            <a:ext cx="5400600" cy="3164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917848" y="4919008"/>
            <a:ext cx="73083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Futura Bk BT" panose="020B0502020204020303" pitchFamily="34" charset="0"/>
                <a:ea typeface="Times New Roman" pitchFamily="18" charset="0"/>
                <a:cs typeface="Times New Roman" pitchFamily="18" charset="0"/>
              </a:rPr>
              <a:t>Uczniowie</a:t>
            </a:r>
            <a:r>
              <a:rPr kumimoji="0" lang="pl-PL" sz="2000" b="1" i="0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Futura Bk BT" panose="020B0502020204020303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Futura Bk BT" panose="020B0502020204020303" pitchFamily="34" charset="0"/>
                <a:ea typeface="Times New Roman" pitchFamily="18" charset="0"/>
                <a:cs typeface="Times New Roman" pitchFamily="18" charset="0"/>
              </a:rPr>
              <a:t>LO w Brańsku starannie planują własną ścieżkę rozwoju zawodowego poprzez uczestnictwo w spotkaniach z członkami Okręgowej Komisji Egzaminacyjnej w Łomży organizowanych przez Politechnikę Białostocką. Zapoznają się z zasadami rekrutacji na wyższe uczelnie... </a:t>
            </a: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Futura Bk BT" panose="020B0502020204020303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Futura Bk BT" panose="020B0502020204020303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8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8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r>
              <a:rPr lang="pl-PL" sz="4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 szkoła posiada nowocześnie wyposażone  </a:t>
            </a:r>
            <a:br>
              <a:rPr lang="pl-PL" sz="4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sale .</a:t>
            </a:r>
            <a:endParaRPr lang="pl-PL" sz="48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067909"/>
      </p:ext>
    </p:extLst>
  </p:cSld>
  <p:clrMapOvr>
    <a:masterClrMapping/>
  </p:clrMapOvr>
  <p:transition spd="med" advClick="0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>
              <a:buNone/>
            </a:pPr>
            <a:r>
              <a:rPr lang="pl-PL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SALA BIOLOGICZNA</a:t>
            </a:r>
            <a:endParaRPr lang="pl-PL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56508"/>
            <a:ext cx="7344816" cy="4524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6690</TotalTime>
  <Words>866</Words>
  <Application>Microsoft Office PowerPoint</Application>
  <PresentationFormat>Pokaz na ekranie (4:3)</PresentationFormat>
  <Paragraphs>147</Paragraphs>
  <Slides>49</Slides>
  <Notes>8</Notes>
  <HiddenSlides>0</HiddenSlides>
  <MMClips>2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61" baseType="lpstr">
      <vt:lpstr>Aharoni</vt:lpstr>
      <vt:lpstr>Arial</vt:lpstr>
      <vt:lpstr>Calibri</vt:lpstr>
      <vt:lpstr>Comic Sans MS</vt:lpstr>
      <vt:lpstr>Futura Bk BT</vt:lpstr>
      <vt:lpstr>Futura Md BT</vt:lpstr>
      <vt:lpstr>Georgia</vt:lpstr>
      <vt:lpstr>Monotype Corsiva</vt:lpstr>
      <vt:lpstr>Times New Roman</vt:lpstr>
      <vt:lpstr>Wingdings</vt:lpstr>
      <vt:lpstr>Motyw pakietu Office</vt:lpstr>
      <vt:lpstr>Acrobat Document</vt:lpstr>
      <vt:lpstr>   ZESPÓŁ SZKÓŁ  im. ARMII KRAJOWEJ  W BRAŃSKU</vt:lpstr>
      <vt:lpstr>Historia szkoły w Brańsku </vt:lpstr>
      <vt:lpstr>Rekrutacja</vt:lpstr>
      <vt:lpstr>Dlaczego Szkoła w Brańsku ?</vt:lpstr>
      <vt:lpstr>OFERTA EDUKACYJNA </vt:lpstr>
      <vt:lpstr>Nasze Alma Mater</vt:lpstr>
      <vt:lpstr>Białostocki Salon Maturzystów</vt:lpstr>
      <vt:lpstr>Nasza szkoła posiada nowocześnie wyposażone   sale .</vt:lpstr>
      <vt:lpstr>Prezentacja programu PowerPoint</vt:lpstr>
      <vt:lpstr>SALA JĘZYKOWA</vt:lpstr>
      <vt:lpstr>BIBLIOTEKA I CZYTELNIA</vt:lpstr>
      <vt:lpstr>KĄCIK RELAKSU</vt:lpstr>
      <vt:lpstr>STADION, SIŁOWNIA </vt:lpstr>
      <vt:lpstr>KOMPLEKS  SPORTOWY –  HALA SPORTOWA</vt:lpstr>
      <vt:lpstr> oraz SIŁOWNIA-  profesjonalnie wyposażona .</vt:lpstr>
      <vt:lpstr>STOŁÓWKA</vt:lpstr>
      <vt:lpstr>DLA KAŻDEGO COŚ DOBREGO…   uczniowie uczestniczą w różnych zajęciach pozalekcyjnych: </vt:lpstr>
      <vt:lpstr>Koła zainteresowań </vt:lpstr>
      <vt:lpstr>Redakcja gazetki  „BIULETYN SZKOLNY’’</vt:lpstr>
      <vt:lpstr>AEROBIK </vt:lpstr>
      <vt:lpstr>                            UKS Pionier Brańsk </vt:lpstr>
      <vt:lpstr>LUDOWY ZESPÓŁ PIEŚNI I TAŃCA „SKOWRONKI”</vt:lpstr>
      <vt:lpstr>Bogate życie kulturowe szkoły </vt:lpstr>
      <vt:lpstr>Studniówki  </vt:lpstr>
      <vt:lpstr> </vt:lpstr>
      <vt:lpstr>NASZE WYNIKI MATURALNE </vt:lpstr>
      <vt:lpstr>KONTYNUACJA NAUKI NA WYŻSZYCH UCZELNIACH </vt:lpstr>
      <vt:lpstr>OFERTA EDUKACYJNA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Branżowa Szkoła I Stopnia w Brańsku to dobry wybór, to szansa na sukces zawodowy! </vt:lpstr>
      <vt:lpstr>Prezentacja programu PowerPoint</vt:lpstr>
      <vt:lpstr>Drodzy Absolwenci !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KRÓTKA PREZENTACJA  LO W  BRAŃSKU</dc:title>
  <dc:creator>GRUPA 2</dc:creator>
  <cp:lastModifiedBy>jsedziak</cp:lastModifiedBy>
  <cp:revision>1219</cp:revision>
  <cp:lastPrinted>2018-02-23T06:44:04Z</cp:lastPrinted>
  <dcterms:created xsi:type="dcterms:W3CDTF">2012-12-27T18:20:39Z</dcterms:created>
  <dcterms:modified xsi:type="dcterms:W3CDTF">2021-04-08T09:14:48Z</dcterms:modified>
</cp:coreProperties>
</file>